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16" r:id="rId1"/>
  </p:sldMasterIdLst>
  <p:notesMasterIdLst>
    <p:notesMasterId r:id="rId57"/>
  </p:notesMasterIdLst>
  <p:handoutMasterIdLst>
    <p:handoutMasterId r:id="rId58"/>
  </p:handoutMasterIdLst>
  <p:sldIdLst>
    <p:sldId id="256" r:id="rId2"/>
    <p:sldId id="263" r:id="rId3"/>
    <p:sldId id="311" r:id="rId4"/>
    <p:sldId id="274" r:id="rId5"/>
    <p:sldId id="264" r:id="rId6"/>
    <p:sldId id="266" r:id="rId7"/>
    <p:sldId id="272" r:id="rId8"/>
    <p:sldId id="257" r:id="rId9"/>
    <p:sldId id="265" r:id="rId10"/>
    <p:sldId id="312" r:id="rId11"/>
    <p:sldId id="313" r:id="rId12"/>
    <p:sldId id="285" r:id="rId13"/>
    <p:sldId id="284" r:id="rId14"/>
    <p:sldId id="259" r:id="rId15"/>
    <p:sldId id="260" r:id="rId16"/>
    <p:sldId id="261" r:id="rId17"/>
    <p:sldId id="280" r:id="rId18"/>
    <p:sldId id="262" r:id="rId19"/>
    <p:sldId id="287" r:id="rId20"/>
    <p:sldId id="314" r:id="rId21"/>
    <p:sldId id="315" r:id="rId22"/>
    <p:sldId id="270" r:id="rId23"/>
    <p:sldId id="281" r:id="rId24"/>
    <p:sldId id="276" r:id="rId25"/>
    <p:sldId id="278" r:id="rId26"/>
    <p:sldId id="316" r:id="rId27"/>
    <p:sldId id="269" r:id="rId28"/>
    <p:sldId id="294" r:id="rId29"/>
    <p:sldId id="293" r:id="rId30"/>
    <p:sldId id="273" r:id="rId31"/>
    <p:sldId id="295" r:id="rId32"/>
    <p:sldId id="304" r:id="rId33"/>
    <p:sldId id="271" r:id="rId34"/>
    <p:sldId id="296" r:id="rId35"/>
    <p:sldId id="297" r:id="rId36"/>
    <p:sldId id="298" r:id="rId37"/>
    <p:sldId id="299" r:id="rId38"/>
    <p:sldId id="300" r:id="rId39"/>
    <p:sldId id="301" r:id="rId40"/>
    <p:sldId id="302" r:id="rId41"/>
    <p:sldId id="303" r:id="rId42"/>
    <p:sldId id="289" r:id="rId43"/>
    <p:sldId id="291" r:id="rId44"/>
    <p:sldId id="290" r:id="rId45"/>
    <p:sldId id="305" r:id="rId46"/>
    <p:sldId id="306" r:id="rId47"/>
    <p:sldId id="307" r:id="rId48"/>
    <p:sldId id="310" r:id="rId49"/>
    <p:sldId id="277" r:id="rId50"/>
    <p:sldId id="309" r:id="rId51"/>
    <p:sldId id="317" r:id="rId52"/>
    <p:sldId id="319" r:id="rId53"/>
    <p:sldId id="321" r:id="rId54"/>
    <p:sldId id="320" r:id="rId55"/>
    <p:sldId id="318" r:id="rId56"/>
  </p:sldIdLst>
  <p:sldSz cx="9144000" cy="6858000" type="screen4x3"/>
  <p:notesSz cx="6950075" cy="9236075"/>
  <p:embeddedFontLst>
    <p:embeddedFont>
      <p:font typeface="Candara" panose="020E0502030303020204"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hIZykmPAPZXLXBC42apRQ==" hashData="7Pb6Bb0lR4Qas8quCugPF8FAB1M="/>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CFF"/>
    <a:srgbClr val="3BCC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67133" autoAdjust="0"/>
  </p:normalViewPr>
  <p:slideViewPr>
    <p:cSldViewPr>
      <p:cViewPr varScale="1">
        <p:scale>
          <a:sx n="59" d="100"/>
          <a:sy n="59" d="100"/>
        </p:scale>
        <p:origin x="-1260" y="-78"/>
      </p:cViewPr>
      <p:guideLst>
        <p:guide orient="horz" pos="2160"/>
        <p:guide pos="2880"/>
      </p:guideLst>
    </p:cSldViewPr>
  </p:slideViewPr>
  <p:outlineViewPr>
    <p:cViewPr>
      <p:scale>
        <a:sx n="33" d="100"/>
        <a:sy n="33" d="100"/>
      </p:scale>
      <p:origin x="0" y="21840"/>
    </p:cViewPr>
  </p:outlineViewPr>
  <p:notesTextViewPr>
    <p:cViewPr>
      <p:scale>
        <a:sx n="1" d="1"/>
        <a:sy n="1" d="1"/>
      </p:scale>
      <p:origin x="0" y="0"/>
    </p:cViewPr>
  </p:notesTextViewPr>
  <p:sorterViewPr>
    <p:cViewPr>
      <p:scale>
        <a:sx n="100" d="100"/>
        <a:sy n="100" d="100"/>
      </p:scale>
      <p:origin x="0" y="5274"/>
    </p:cViewPr>
  </p:sorterViewPr>
  <p:notesViewPr>
    <p:cSldViewPr>
      <p:cViewPr varScale="1">
        <p:scale>
          <a:sx n="82" d="100"/>
          <a:sy n="82" d="100"/>
        </p:scale>
        <p:origin x="-1890"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r>
              <a:rPr lang="en-US" sz="1400" dirty="0">
                <a:latin typeface="Candara" panose="020E0502030303020204" pitchFamily="34" charset="0"/>
              </a:rPr>
              <a:t>Presented  to the Utah Storm Water Advisory Council</a:t>
            </a:r>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r>
              <a:rPr lang="en-US" sz="1400" dirty="0">
                <a:latin typeface="Candara" panose="020E0502030303020204" pitchFamily="34" charset="0"/>
              </a:rPr>
              <a:t>Wednesday February 11, 2015</a:t>
            </a:r>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F793D375-2A94-4053-8D83-FB5E2CA8F353}" type="slidenum">
              <a:rPr lang="en-US" sz="1400">
                <a:latin typeface="Candara" panose="020E0502030303020204" pitchFamily="34" charset="0"/>
              </a:rPr>
              <a:t>‹#›</a:t>
            </a:fld>
            <a:endParaRPr lang="en-US" sz="1400" dirty="0">
              <a:latin typeface="Candara" panose="020E0502030303020204" pitchFamily="34" charset="0"/>
            </a:endParaRPr>
          </a:p>
        </p:txBody>
      </p:sp>
    </p:spTree>
    <p:extLst>
      <p:ext uri="{BB962C8B-B14F-4D97-AF65-F5344CB8AC3E}">
        <p14:creationId xmlns:p14="http://schemas.microsoft.com/office/powerpoint/2010/main" val="670134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62CF4089-BEB3-4B7E-B357-DA54AD760CDD}" type="datetimeFigureOut">
              <a:rPr lang="en-US" smtClean="0"/>
              <a:t>10/28/2015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E83B2721-182F-44B6-88AF-0B20C5A46757}" type="slidenum">
              <a:rPr lang="en-US" smtClean="0"/>
              <a:t>‹#›</a:t>
            </a:fld>
            <a:endParaRPr lang="en-US"/>
          </a:p>
        </p:txBody>
      </p:sp>
    </p:spTree>
    <p:extLst>
      <p:ext uri="{BB962C8B-B14F-4D97-AF65-F5344CB8AC3E}">
        <p14:creationId xmlns:p14="http://schemas.microsoft.com/office/powerpoint/2010/main" val="359086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Good Morning!</a:t>
            </a:r>
          </a:p>
          <a:p>
            <a:endParaRPr lang="en-US" sz="1400" dirty="0">
              <a:latin typeface="Candara" panose="020E0502030303020204" pitchFamily="34" charset="0"/>
            </a:endParaRPr>
          </a:p>
          <a:p>
            <a:pPr marL="173415" indent="-173415">
              <a:buFont typeface="Wingdings"/>
              <a:buChar char="Ø"/>
            </a:pPr>
            <a:r>
              <a:rPr lang="en-US" sz="1400" dirty="0">
                <a:latin typeface="Candara" panose="020E0502030303020204" pitchFamily="34" charset="0"/>
              </a:rPr>
              <a:t>I am Candace Cady with the Underground Injection Control (UIC) Program in the Ground Water Protection Section of the Division of Water Quality.  With me today is Brianna </a:t>
            </a:r>
            <a:r>
              <a:rPr lang="en-US" sz="1400" dirty="0" err="1">
                <a:latin typeface="Candara" panose="020E0502030303020204" pitchFamily="34" charset="0"/>
              </a:rPr>
              <a:t>Ariotti</a:t>
            </a:r>
            <a:r>
              <a:rPr lang="en-US" sz="1400" dirty="0">
                <a:latin typeface="Candara" panose="020E0502030303020204" pitchFamily="34" charset="0"/>
              </a:rPr>
              <a:t> whom you already know from her participation in the Utah Storm Water Advisory Council monthly meetings.  Brianna, as you know, is also with the UIC Program.</a:t>
            </a:r>
          </a:p>
          <a:p>
            <a:pPr marL="173415" indent="-173415">
              <a:buFont typeface="Wingdings"/>
              <a:buChar char="Ø"/>
            </a:pPr>
            <a:endParaRPr lang="en-US" sz="1400" dirty="0">
              <a:latin typeface="Candara" panose="020E0502030303020204" pitchFamily="34" charset="0"/>
            </a:endParaRPr>
          </a:p>
          <a:p>
            <a:pPr marL="173415" indent="-173415">
              <a:buFont typeface="Wingdings"/>
              <a:buChar char="Ø"/>
            </a:pPr>
            <a:r>
              <a:rPr lang="en-US" sz="1400" dirty="0">
                <a:latin typeface="Candara" panose="020E0502030303020204" pitchFamily="34" charset="0"/>
              </a:rPr>
              <a:t>We are here today </a:t>
            </a:r>
          </a:p>
          <a:p>
            <a:pPr marL="635854" lvl="1" indent="-173415">
              <a:spcAft>
                <a:spcPts val="1214"/>
              </a:spcAft>
              <a:buFont typeface="Wingdings"/>
              <a:buChar char="Ø"/>
            </a:pPr>
            <a:r>
              <a:rPr lang="en-US" sz="1400" dirty="0">
                <a:latin typeface="Candara" panose="020E0502030303020204" pitchFamily="34" charset="0"/>
              </a:rPr>
              <a:t>to discuss the use of Class V Underground Injection Control Storm Water Drainage Wells in your storm water management programs, </a:t>
            </a:r>
          </a:p>
          <a:p>
            <a:pPr marL="635854" lvl="1" indent="-173415">
              <a:spcAft>
                <a:spcPts val="1214"/>
              </a:spcAft>
              <a:buFont typeface="Wingdings"/>
              <a:buChar char="Ø"/>
            </a:pPr>
            <a:r>
              <a:rPr lang="en-US" sz="1400" dirty="0">
                <a:latin typeface="Candara" panose="020E0502030303020204" pitchFamily="34" charset="0"/>
              </a:rPr>
              <a:t>to clarify what is and what is not a Class V Storm Water Drainage Well , and hopefully </a:t>
            </a:r>
          </a:p>
          <a:p>
            <a:pPr marL="635854" lvl="1" indent="-173415">
              <a:spcAft>
                <a:spcPts val="1214"/>
              </a:spcAft>
              <a:buFont typeface="Wingdings"/>
              <a:buChar char="Ø"/>
            </a:pPr>
            <a:r>
              <a:rPr lang="en-US" sz="1400" dirty="0">
                <a:latin typeface="Candara" panose="020E0502030303020204" pitchFamily="34" charset="0"/>
              </a:rPr>
              <a:t>to allay any concerns you may have regarding EPA’s position on the use of these wells .</a:t>
            </a:r>
          </a:p>
        </p:txBody>
      </p:sp>
      <p:sp>
        <p:nvSpPr>
          <p:cNvPr id="4" name="Slide Number Placeholder 3"/>
          <p:cNvSpPr>
            <a:spLocks noGrp="1"/>
          </p:cNvSpPr>
          <p:nvPr>
            <p:ph type="sldNum" sz="quarter" idx="10"/>
          </p:nvPr>
        </p:nvSpPr>
        <p:spPr/>
        <p:txBody>
          <a:bodyPr/>
          <a:lstStyle/>
          <a:p>
            <a:fld id="{E83B2721-182F-44B6-88AF-0B20C5A46757}" type="slidenum">
              <a:rPr lang="en-US" smtClean="0"/>
              <a:t>1</a:t>
            </a:fld>
            <a:endParaRPr lang="en-US"/>
          </a:p>
        </p:txBody>
      </p:sp>
    </p:spTree>
    <p:extLst>
      <p:ext uri="{BB962C8B-B14F-4D97-AF65-F5344CB8AC3E}">
        <p14:creationId xmlns:p14="http://schemas.microsoft.com/office/powerpoint/2010/main" val="157139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The first topic we’ll address is the definition of underground injection and while we’re at it ‘What is a UIC Well?’</a:t>
            </a:r>
          </a:p>
        </p:txBody>
      </p:sp>
      <p:sp>
        <p:nvSpPr>
          <p:cNvPr id="4" name="Slide Number Placeholder 3"/>
          <p:cNvSpPr>
            <a:spLocks noGrp="1"/>
          </p:cNvSpPr>
          <p:nvPr>
            <p:ph type="sldNum" sz="quarter" idx="10"/>
          </p:nvPr>
        </p:nvSpPr>
        <p:spPr/>
        <p:txBody>
          <a:bodyPr/>
          <a:lstStyle/>
          <a:p>
            <a:fld id="{E83B2721-182F-44B6-88AF-0B20C5A46757}" type="slidenum">
              <a:rPr lang="en-US" smtClean="0"/>
              <a:t>10</a:t>
            </a:fld>
            <a:endParaRPr lang="en-US"/>
          </a:p>
        </p:txBody>
      </p:sp>
    </p:spTree>
    <p:extLst>
      <p:ext uri="{BB962C8B-B14F-4D97-AF65-F5344CB8AC3E}">
        <p14:creationId xmlns:p14="http://schemas.microsoft.com/office/powerpoint/2010/main" val="105686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&lt;read the slide&gt;</a:t>
            </a:r>
          </a:p>
        </p:txBody>
      </p:sp>
      <p:sp>
        <p:nvSpPr>
          <p:cNvPr id="4" name="Slide Number Placeholder 3"/>
          <p:cNvSpPr>
            <a:spLocks noGrp="1"/>
          </p:cNvSpPr>
          <p:nvPr>
            <p:ph type="sldNum" sz="quarter" idx="10"/>
          </p:nvPr>
        </p:nvSpPr>
        <p:spPr/>
        <p:txBody>
          <a:bodyPr/>
          <a:lstStyle/>
          <a:p>
            <a:fld id="{E83B2721-182F-44B6-88AF-0B20C5A46757}" type="slidenum">
              <a:rPr lang="en-US" smtClean="0"/>
              <a:t>11</a:t>
            </a:fld>
            <a:endParaRPr lang="en-US"/>
          </a:p>
        </p:txBody>
      </p:sp>
    </p:spTree>
    <p:extLst>
      <p:ext uri="{BB962C8B-B14F-4D97-AF65-F5344CB8AC3E}">
        <p14:creationId xmlns:p14="http://schemas.microsoft.com/office/powerpoint/2010/main" val="313457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&lt;read the slide&gt;</a:t>
            </a:r>
          </a:p>
        </p:txBody>
      </p:sp>
      <p:sp>
        <p:nvSpPr>
          <p:cNvPr id="4" name="Slide Number Placeholder 3"/>
          <p:cNvSpPr>
            <a:spLocks noGrp="1"/>
          </p:cNvSpPr>
          <p:nvPr>
            <p:ph type="sldNum" sz="quarter" idx="10"/>
          </p:nvPr>
        </p:nvSpPr>
        <p:spPr/>
        <p:txBody>
          <a:bodyPr/>
          <a:lstStyle/>
          <a:p>
            <a:fld id="{E83B2721-182F-44B6-88AF-0B20C5A46757}" type="slidenum">
              <a:rPr lang="en-US" smtClean="0"/>
              <a:t>12</a:t>
            </a:fld>
            <a:endParaRPr lang="en-US"/>
          </a:p>
        </p:txBody>
      </p:sp>
    </p:spTree>
    <p:extLst>
      <p:ext uri="{BB962C8B-B14F-4D97-AF65-F5344CB8AC3E}">
        <p14:creationId xmlns:p14="http://schemas.microsoft.com/office/powerpoint/2010/main" val="408636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So just what </a:t>
            </a:r>
            <a:r>
              <a:rPr lang="en-US" sz="1400" i="1" dirty="0">
                <a:latin typeface="Candara" panose="020E0502030303020204" pitchFamily="34" charset="0"/>
              </a:rPr>
              <a:t>is</a:t>
            </a:r>
            <a:r>
              <a:rPr lang="en-US" sz="1400" dirty="0">
                <a:latin typeface="Candara" panose="020E0502030303020204" pitchFamily="34" charset="0"/>
              </a:rPr>
              <a:t> a UIC well anyway?!</a:t>
            </a:r>
          </a:p>
          <a:p>
            <a:endParaRPr lang="en-US" sz="1400" dirty="0">
              <a:latin typeface="Candara" panose="020E0502030303020204" pitchFamily="34" charset="0"/>
            </a:endParaRPr>
          </a:p>
          <a:p>
            <a:r>
              <a:rPr lang="en-US" sz="1400" dirty="0">
                <a:latin typeface="Candara" panose="020E0502030303020204" pitchFamily="34" charset="0"/>
              </a:rPr>
              <a:t>There are 4 parts to the definition of a UIC </a:t>
            </a:r>
            <a:r>
              <a:rPr lang="en-US" sz="1400" dirty="0" smtClean="0">
                <a:latin typeface="Candara" panose="020E0502030303020204" pitchFamily="34" charset="0"/>
              </a:rPr>
              <a:t>well</a:t>
            </a:r>
            <a:r>
              <a:rPr lang="en-US" sz="1400" baseline="0" dirty="0" smtClean="0">
                <a:latin typeface="Candara" panose="020E0502030303020204" pitchFamily="34" charset="0"/>
              </a:rPr>
              <a:t> which is codified in state and federal regulations.</a:t>
            </a:r>
            <a:endParaRPr lang="en-US" sz="1400" dirty="0">
              <a:latin typeface="Candara" panose="020E0502030303020204" pitchFamily="34" charset="0"/>
            </a:endParaRPr>
          </a:p>
          <a:p>
            <a:endParaRPr lang="en-US" sz="1400" dirty="0">
              <a:latin typeface="Candara" panose="020E0502030303020204" pitchFamily="34" charset="0"/>
            </a:endParaRPr>
          </a:p>
          <a:p>
            <a:r>
              <a:rPr lang="en-US" sz="1400" dirty="0">
                <a:latin typeface="Candara" panose="020E0502030303020204" pitchFamily="34" charset="0"/>
              </a:rPr>
              <a:t>&lt;read the slide</a:t>
            </a:r>
            <a:r>
              <a:rPr lang="en-US" sz="1400" dirty="0" smtClean="0">
                <a:latin typeface="Candara" panose="020E0502030303020204" pitchFamily="34" charset="0"/>
              </a:rPr>
              <a:t>&gt;</a:t>
            </a:r>
          </a:p>
          <a:p>
            <a:endParaRPr lang="en-US" sz="1400" dirty="0" smtClean="0">
              <a:latin typeface="Candara" panose="020E0502030303020204" pitchFamily="34" charset="0"/>
            </a:endParaRPr>
          </a:p>
          <a:p>
            <a:r>
              <a:rPr lang="en-US" sz="1400" dirty="0" smtClean="0">
                <a:latin typeface="Candara" panose="020E0502030303020204" pitchFamily="34" charset="0"/>
              </a:rPr>
              <a:t>&lt;click&gt;</a:t>
            </a:r>
            <a:r>
              <a:rPr lang="en-US" sz="1400" baseline="0" dirty="0" smtClean="0">
                <a:latin typeface="Candara" panose="020E0502030303020204" pitchFamily="34" charset="0"/>
              </a:rPr>
              <a:t> </a:t>
            </a:r>
            <a:r>
              <a:rPr lang="en-US" sz="1400" dirty="0" smtClean="0">
                <a:latin typeface="Candara" panose="020E0502030303020204" pitchFamily="34" charset="0"/>
              </a:rPr>
              <a:t>The term ‘subsurface fluid distribution</a:t>
            </a:r>
            <a:r>
              <a:rPr lang="en-US" sz="1400" baseline="0" dirty="0" smtClean="0">
                <a:latin typeface="Candara" panose="020E0502030303020204" pitchFamily="34" charset="0"/>
              </a:rPr>
              <a:t> system’ is ambiguous.  ‘Subsurface’ in the term refers to the location of the ‘fluid distribution system’.</a:t>
            </a:r>
            <a:endParaRPr lang="en-US" sz="1400" dirty="0">
              <a:latin typeface="Candara" panose="020E0502030303020204" pitchFamily="34" charset="0"/>
            </a:endParaRPr>
          </a:p>
          <a:p>
            <a:endParaRPr lang="en-US" sz="1400" dirty="0">
              <a:latin typeface="Candara" panose="020E0502030303020204" pitchFamily="34" charset="0"/>
            </a:endParaRPr>
          </a:p>
          <a:p>
            <a:r>
              <a:rPr lang="en-US" sz="1400" dirty="0">
                <a:latin typeface="Candara" panose="020E0502030303020204" pitchFamily="34" charset="0"/>
              </a:rPr>
              <a:t>We will now look at specific examples of each of these.</a:t>
            </a:r>
          </a:p>
        </p:txBody>
      </p:sp>
      <p:sp>
        <p:nvSpPr>
          <p:cNvPr id="4" name="Slide Number Placeholder 3"/>
          <p:cNvSpPr>
            <a:spLocks noGrp="1"/>
          </p:cNvSpPr>
          <p:nvPr>
            <p:ph type="sldNum" sz="quarter" idx="10"/>
          </p:nvPr>
        </p:nvSpPr>
        <p:spPr/>
        <p:txBody>
          <a:bodyPr/>
          <a:lstStyle/>
          <a:p>
            <a:fld id="{E83B2721-182F-44B6-88AF-0B20C5A46757}" type="slidenum">
              <a:rPr lang="en-US" smtClean="0"/>
              <a:t>13</a:t>
            </a:fld>
            <a:endParaRPr lang="en-US"/>
          </a:p>
        </p:txBody>
      </p:sp>
    </p:spTree>
    <p:extLst>
      <p:ext uri="{BB962C8B-B14F-4D97-AF65-F5344CB8AC3E}">
        <p14:creationId xmlns:p14="http://schemas.microsoft.com/office/powerpoint/2010/main" val="4086360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Let’s look at the first part of the definition of a UIC well. </a:t>
            </a:r>
          </a:p>
          <a:p>
            <a:endParaRPr lang="en-US" sz="1400" dirty="0">
              <a:latin typeface="Candara" panose="020E0502030303020204" pitchFamily="34" charset="0"/>
            </a:endParaRPr>
          </a:p>
          <a:p>
            <a:r>
              <a:rPr lang="en-US" sz="1400" dirty="0">
                <a:latin typeface="Candara" panose="020E0502030303020204" pitchFamily="34" charset="0"/>
              </a:rPr>
              <a:t>A bored well – here showing a person using a hand auger.</a:t>
            </a:r>
          </a:p>
          <a:p>
            <a:endParaRPr lang="en-US" sz="1400" dirty="0">
              <a:latin typeface="Candara" panose="020E0502030303020204" pitchFamily="34" charset="0"/>
            </a:endParaRPr>
          </a:p>
          <a:p>
            <a:r>
              <a:rPr lang="en-US" sz="1400" dirty="0">
                <a:latin typeface="Candara" panose="020E0502030303020204" pitchFamily="34" charset="0"/>
              </a:rPr>
              <a:t>A drilled well – here showing the familiar truck mounted drill rig.</a:t>
            </a:r>
          </a:p>
          <a:p>
            <a:endParaRPr lang="en-US" sz="1400" dirty="0">
              <a:latin typeface="Candara" panose="020E0502030303020204" pitchFamily="34" charset="0"/>
            </a:endParaRPr>
          </a:p>
          <a:p>
            <a:r>
              <a:rPr lang="en-US" sz="1400" dirty="0">
                <a:latin typeface="Candara" panose="020E0502030303020204" pitchFamily="34" charset="0"/>
              </a:rPr>
              <a:t>A driven well – here showing it done with a well point.</a:t>
            </a:r>
          </a:p>
          <a:p>
            <a:endParaRPr lang="en-US" sz="1400" dirty="0">
              <a:latin typeface="Candara" panose="020E0502030303020204" pitchFamily="34" charset="0"/>
            </a:endParaRPr>
          </a:p>
          <a:p>
            <a:r>
              <a:rPr lang="en-US" sz="1400" dirty="0">
                <a:latin typeface="Candara" panose="020E0502030303020204" pitchFamily="34" charset="0"/>
              </a:rPr>
              <a:t>REMEMBER – any of the wells constructed by these means must be deeper that its largest surface dimension.</a:t>
            </a:r>
          </a:p>
        </p:txBody>
      </p:sp>
      <p:sp>
        <p:nvSpPr>
          <p:cNvPr id="4" name="Slide Number Placeholder 3"/>
          <p:cNvSpPr>
            <a:spLocks noGrp="1"/>
          </p:cNvSpPr>
          <p:nvPr>
            <p:ph type="sldNum" sz="quarter" idx="10"/>
          </p:nvPr>
        </p:nvSpPr>
        <p:spPr/>
        <p:txBody>
          <a:bodyPr/>
          <a:lstStyle/>
          <a:p>
            <a:fld id="{E83B2721-182F-44B6-88AF-0B20C5A46757}" type="slidenum">
              <a:rPr lang="en-US" smtClean="0"/>
              <a:t>14</a:t>
            </a:fld>
            <a:endParaRPr lang="en-US"/>
          </a:p>
        </p:txBody>
      </p:sp>
    </p:spTree>
    <p:extLst>
      <p:ext uri="{BB962C8B-B14F-4D97-AF65-F5344CB8AC3E}">
        <p14:creationId xmlns:p14="http://schemas.microsoft.com/office/powerpoint/2010/main" val="8341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The second part of the definition of a UIC well  - dug holes.</a:t>
            </a:r>
          </a:p>
          <a:p>
            <a:endParaRPr lang="en-US" sz="1400" dirty="0">
              <a:latin typeface="Candara" panose="020E0502030303020204" pitchFamily="34" charset="0"/>
            </a:endParaRPr>
          </a:p>
          <a:p>
            <a:r>
              <a:rPr lang="en-US" sz="1400" dirty="0">
                <a:latin typeface="Candara" panose="020E0502030303020204" pitchFamily="34" charset="0"/>
              </a:rPr>
              <a:t>Here is an example of a manually dug hole.</a:t>
            </a:r>
          </a:p>
          <a:p>
            <a:endParaRPr lang="en-US" sz="1400" dirty="0">
              <a:latin typeface="Candara" panose="020E0502030303020204" pitchFamily="34" charset="0"/>
            </a:endParaRPr>
          </a:p>
          <a:p>
            <a:r>
              <a:rPr lang="en-US" sz="1400" dirty="0">
                <a:latin typeface="Candara" panose="020E0502030303020204" pitchFamily="34" charset="0"/>
              </a:rPr>
              <a:t>And here a hole dug by a backhoe.</a:t>
            </a:r>
          </a:p>
          <a:p>
            <a:endParaRPr lang="en-US" sz="1400" dirty="0">
              <a:latin typeface="Candara" panose="020E0502030303020204" pitchFamily="34" charset="0"/>
            </a:endParaRPr>
          </a:p>
          <a:p>
            <a:r>
              <a:rPr lang="en-US" sz="1400" dirty="0">
                <a:latin typeface="Candara" panose="020E0502030303020204" pitchFamily="34" charset="0"/>
              </a:rPr>
              <a:t>Again, the hole must be deeper than its largest surface dimension.</a:t>
            </a:r>
          </a:p>
          <a:p>
            <a:endParaRPr lang="en-US" sz="1400" dirty="0">
              <a:latin typeface="Candara" panose="020E0502030303020204" pitchFamily="34" charset="0"/>
            </a:endParaRPr>
          </a:p>
          <a:p>
            <a:r>
              <a:rPr lang="en-US" sz="1400" dirty="0">
                <a:latin typeface="Candara" panose="020E0502030303020204" pitchFamily="34" charset="0"/>
              </a:rPr>
              <a:t>It is worth pointing out that for any bored, drilled, driven or dug hole to be a UIC well it must have been constructed for the subsurface emplacement of fluids.</a:t>
            </a:r>
          </a:p>
        </p:txBody>
      </p:sp>
      <p:sp>
        <p:nvSpPr>
          <p:cNvPr id="4" name="Slide Number Placeholder 3"/>
          <p:cNvSpPr>
            <a:spLocks noGrp="1"/>
          </p:cNvSpPr>
          <p:nvPr>
            <p:ph type="sldNum" sz="quarter" idx="10"/>
          </p:nvPr>
        </p:nvSpPr>
        <p:spPr/>
        <p:txBody>
          <a:bodyPr/>
          <a:lstStyle/>
          <a:p>
            <a:fld id="{E83B2721-182F-44B6-88AF-0B20C5A46757}" type="slidenum">
              <a:rPr lang="en-US" smtClean="0"/>
              <a:t>15</a:t>
            </a:fld>
            <a:endParaRPr lang="en-US"/>
          </a:p>
        </p:txBody>
      </p:sp>
    </p:spTree>
    <p:extLst>
      <p:ext uri="{BB962C8B-B14F-4D97-AF65-F5344CB8AC3E}">
        <p14:creationId xmlns:p14="http://schemas.microsoft.com/office/powerpoint/2010/main" val="1654051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The third part of the definition of a UIC well is: ‘improved sinkholes’</a:t>
            </a:r>
          </a:p>
          <a:p>
            <a:endParaRPr lang="en-US" sz="1400" dirty="0">
              <a:latin typeface="Candara" panose="020E0502030303020204" pitchFamily="34" charset="0"/>
            </a:endParaRPr>
          </a:p>
          <a:p>
            <a:r>
              <a:rPr lang="en-US" sz="1400" dirty="0">
                <a:latin typeface="Candara" panose="020E0502030303020204" pitchFamily="34" charset="0"/>
              </a:rPr>
              <a:t>&lt;read the slide&gt;</a:t>
            </a:r>
          </a:p>
          <a:p>
            <a:endParaRPr lang="en-US" sz="1400" dirty="0">
              <a:latin typeface="Candara" panose="020E0502030303020204" pitchFamily="34" charset="0"/>
            </a:endParaRPr>
          </a:p>
          <a:p>
            <a:r>
              <a:rPr lang="en-US" sz="1400" dirty="0">
                <a:latin typeface="Candara" panose="020E0502030303020204" pitchFamily="34" charset="0"/>
              </a:rPr>
              <a:t>Numerous problems have occurred in the Midwestern states due to improper discharges into sinkholes.  While sinkholes are not prevalent in Utah there are areas where they exist and you should be aware of this part of the definition of UIC wells.</a:t>
            </a:r>
          </a:p>
        </p:txBody>
      </p:sp>
      <p:sp>
        <p:nvSpPr>
          <p:cNvPr id="4" name="Slide Number Placeholder 3"/>
          <p:cNvSpPr>
            <a:spLocks noGrp="1"/>
          </p:cNvSpPr>
          <p:nvPr>
            <p:ph type="sldNum" sz="quarter" idx="10"/>
          </p:nvPr>
        </p:nvSpPr>
        <p:spPr/>
        <p:txBody>
          <a:bodyPr/>
          <a:lstStyle/>
          <a:p>
            <a:fld id="{E83B2721-182F-44B6-88AF-0B20C5A46757}" type="slidenum">
              <a:rPr lang="en-US" smtClean="0"/>
              <a:t>16</a:t>
            </a:fld>
            <a:endParaRPr lang="en-US"/>
          </a:p>
        </p:txBody>
      </p:sp>
    </p:spTree>
    <p:extLst>
      <p:ext uri="{BB962C8B-B14F-4D97-AF65-F5344CB8AC3E}">
        <p14:creationId xmlns:p14="http://schemas.microsoft.com/office/powerpoint/2010/main" val="50628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17</a:t>
            </a:fld>
            <a:endParaRPr lang="en-US"/>
          </a:p>
        </p:txBody>
      </p:sp>
    </p:spTree>
    <p:extLst>
      <p:ext uri="{BB962C8B-B14F-4D97-AF65-F5344CB8AC3E}">
        <p14:creationId xmlns:p14="http://schemas.microsoft.com/office/powerpoint/2010/main" val="1240644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Finally, the fourth part of the definition of a UIC well is: ‘subsurface fluid distribution system’</a:t>
            </a:r>
          </a:p>
          <a:p>
            <a:endParaRPr lang="en-US" sz="1400" dirty="0">
              <a:latin typeface="Candara" panose="020E0502030303020204" pitchFamily="34" charset="0"/>
            </a:endParaRPr>
          </a:p>
          <a:p>
            <a:r>
              <a:rPr lang="en-US" sz="1400" dirty="0">
                <a:latin typeface="Candara" panose="020E0502030303020204" pitchFamily="34" charset="0"/>
              </a:rPr>
              <a:t>&lt;read the bulleted items on the slide&gt;</a:t>
            </a:r>
          </a:p>
          <a:p>
            <a:endParaRPr lang="en-US" sz="1400" dirty="0">
              <a:latin typeface="Candara" panose="020E0502030303020204" pitchFamily="34" charset="0"/>
            </a:endParaRPr>
          </a:p>
          <a:p>
            <a:r>
              <a:rPr lang="en-US" sz="1400" dirty="0">
                <a:latin typeface="Candara" panose="020E0502030303020204" pitchFamily="34" charset="0"/>
              </a:rPr>
              <a:t>I’d like to emphasize ‘other similar mechanisms intended to distribute fluids below the surface of the ground.’  We’ll get back to this later.</a:t>
            </a:r>
          </a:p>
          <a:p>
            <a:endParaRPr lang="en-US" sz="1400" dirty="0">
              <a:latin typeface="Candara" panose="020E0502030303020204" pitchFamily="34" charset="0"/>
            </a:endParaRPr>
          </a:p>
          <a:p>
            <a:r>
              <a:rPr lang="en-US" sz="1400" dirty="0">
                <a:latin typeface="Candara" panose="020E0502030303020204" pitchFamily="34" charset="0"/>
              </a:rPr>
              <a:t>&lt;read the rest of the slide&gt;</a:t>
            </a:r>
          </a:p>
        </p:txBody>
      </p:sp>
      <p:sp>
        <p:nvSpPr>
          <p:cNvPr id="4" name="Slide Number Placeholder 3"/>
          <p:cNvSpPr>
            <a:spLocks noGrp="1"/>
          </p:cNvSpPr>
          <p:nvPr>
            <p:ph type="sldNum" sz="quarter" idx="10"/>
          </p:nvPr>
        </p:nvSpPr>
        <p:spPr/>
        <p:txBody>
          <a:bodyPr/>
          <a:lstStyle/>
          <a:p>
            <a:fld id="{E83B2721-182F-44B6-88AF-0B20C5A46757}" type="slidenum">
              <a:rPr lang="en-US" smtClean="0"/>
              <a:t>18</a:t>
            </a:fld>
            <a:endParaRPr lang="en-US"/>
          </a:p>
        </p:txBody>
      </p:sp>
    </p:spTree>
    <p:extLst>
      <p:ext uri="{BB962C8B-B14F-4D97-AF65-F5344CB8AC3E}">
        <p14:creationId xmlns:p14="http://schemas.microsoft.com/office/powerpoint/2010/main" val="124428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Here is an ‘assemblage of perforated pipes’ designed ‘to distribute fluids below the surface of the ground.’  </a:t>
            </a:r>
          </a:p>
          <a:p>
            <a:endParaRPr lang="en-US" sz="1400" dirty="0">
              <a:latin typeface="Candara" panose="020E0502030303020204" pitchFamily="34" charset="0"/>
            </a:endParaRPr>
          </a:p>
          <a:p>
            <a:r>
              <a:rPr lang="en-US" sz="1400" dirty="0">
                <a:latin typeface="Candara" panose="020E0502030303020204" pitchFamily="34" charset="0"/>
              </a:rPr>
              <a:t>Right now the assemblage itself is not in the subsurface and therefore NOT a UIC well.  </a:t>
            </a:r>
          </a:p>
          <a:p>
            <a:endParaRPr lang="en-US" sz="1400" dirty="0">
              <a:latin typeface="Candara" panose="020E0502030303020204" pitchFamily="34" charset="0"/>
            </a:endParaRPr>
          </a:p>
          <a:p>
            <a:r>
              <a:rPr lang="en-US" sz="1400" dirty="0">
                <a:latin typeface="Candara" panose="020E0502030303020204" pitchFamily="34" charset="0"/>
              </a:rPr>
              <a:t>However, if one were to backfill over the ‘assemblage of perforated </a:t>
            </a:r>
            <a:r>
              <a:rPr lang="en-US" sz="1400" dirty="0" smtClean="0">
                <a:latin typeface="Candara" panose="020E0502030303020204" pitchFamily="34" charset="0"/>
              </a:rPr>
              <a:t>pipes’ </a:t>
            </a:r>
            <a:r>
              <a:rPr lang="en-US" sz="1400" dirty="0">
                <a:latin typeface="Candara" panose="020E0502030303020204" pitchFamily="34" charset="0"/>
              </a:rPr>
              <a:t>and &lt;click&gt; plant grass then it would be a UIC well.   </a:t>
            </a:r>
          </a:p>
          <a:p>
            <a:endParaRPr lang="en-US" sz="1400" dirty="0">
              <a:latin typeface="Candara" panose="020E0502030303020204" pitchFamily="34" charset="0"/>
            </a:endParaRPr>
          </a:p>
          <a:p>
            <a:r>
              <a:rPr lang="en-US" sz="1400" dirty="0">
                <a:latin typeface="Candara" panose="020E0502030303020204" pitchFamily="34" charset="0"/>
              </a:rPr>
              <a:t>Or &lt;click&gt; backfill and build a parking lot then it would be a UIC well.</a:t>
            </a:r>
          </a:p>
        </p:txBody>
      </p:sp>
      <p:sp>
        <p:nvSpPr>
          <p:cNvPr id="4" name="Slide Number Placeholder 3"/>
          <p:cNvSpPr>
            <a:spLocks noGrp="1"/>
          </p:cNvSpPr>
          <p:nvPr>
            <p:ph type="sldNum" sz="quarter" idx="10"/>
          </p:nvPr>
        </p:nvSpPr>
        <p:spPr/>
        <p:txBody>
          <a:bodyPr/>
          <a:lstStyle/>
          <a:p>
            <a:fld id="{E83B2721-182F-44B6-88AF-0B20C5A46757}" type="slidenum">
              <a:rPr lang="en-US" smtClean="0"/>
              <a:t>19</a:t>
            </a:fld>
            <a:endParaRPr lang="en-US"/>
          </a:p>
        </p:txBody>
      </p:sp>
    </p:spTree>
    <p:extLst>
      <p:ext uri="{BB962C8B-B14F-4D97-AF65-F5344CB8AC3E}">
        <p14:creationId xmlns:p14="http://schemas.microsoft.com/office/powerpoint/2010/main" val="14693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Here is an outline of the topics we’d like to cover.</a:t>
            </a:r>
          </a:p>
          <a:p>
            <a:endParaRPr lang="en-US" sz="1400" dirty="0">
              <a:latin typeface="Candara" panose="020E0502030303020204" pitchFamily="34" charset="0"/>
            </a:endParaRPr>
          </a:p>
          <a:p>
            <a:r>
              <a:rPr lang="en-US" sz="1400" dirty="0">
                <a:latin typeface="Candara" panose="020E0502030303020204" pitchFamily="34" charset="0"/>
              </a:rPr>
              <a:t>&lt; Read the slide&gt;</a:t>
            </a:r>
          </a:p>
        </p:txBody>
      </p:sp>
      <p:sp>
        <p:nvSpPr>
          <p:cNvPr id="4" name="Slide Number Placeholder 3"/>
          <p:cNvSpPr>
            <a:spLocks noGrp="1"/>
          </p:cNvSpPr>
          <p:nvPr>
            <p:ph type="sldNum" sz="quarter" idx="10"/>
          </p:nvPr>
        </p:nvSpPr>
        <p:spPr/>
        <p:txBody>
          <a:bodyPr/>
          <a:lstStyle/>
          <a:p>
            <a:fld id="{E83B2721-182F-44B6-88AF-0B20C5A46757}" type="slidenum">
              <a:rPr lang="en-US" smtClean="0"/>
              <a:t>2</a:t>
            </a:fld>
            <a:endParaRPr lang="en-US"/>
          </a:p>
        </p:txBody>
      </p:sp>
    </p:spTree>
    <p:extLst>
      <p:ext uri="{BB962C8B-B14F-4D97-AF65-F5344CB8AC3E}">
        <p14:creationId xmlns:p14="http://schemas.microsoft.com/office/powerpoint/2010/main" val="371156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We have received numerous comments expressing concerns about the use of Storm Water Drainage </a:t>
            </a:r>
            <a:r>
              <a:rPr lang="en-US" sz="1400" dirty="0" smtClean="0">
                <a:latin typeface="Candara" panose="020E0502030303020204" pitchFamily="34" charset="0"/>
              </a:rPr>
              <a:t>Wells </a:t>
            </a:r>
            <a:r>
              <a:rPr lang="en-US" sz="1400" dirty="0">
                <a:latin typeface="Candara" panose="020E0502030303020204" pitchFamily="34" charset="0"/>
              </a:rPr>
              <a:t>in your Storm Water Management Programs.  These concerns center around whether EPA allows them.</a:t>
            </a:r>
          </a:p>
        </p:txBody>
      </p:sp>
      <p:sp>
        <p:nvSpPr>
          <p:cNvPr id="4" name="Slide Number Placeholder 3"/>
          <p:cNvSpPr>
            <a:spLocks noGrp="1"/>
          </p:cNvSpPr>
          <p:nvPr>
            <p:ph type="sldNum" sz="quarter" idx="10"/>
          </p:nvPr>
        </p:nvSpPr>
        <p:spPr/>
        <p:txBody>
          <a:bodyPr/>
          <a:lstStyle/>
          <a:p>
            <a:fld id="{E83B2721-182F-44B6-88AF-0B20C5A46757}" type="slidenum">
              <a:rPr lang="en-US" smtClean="0"/>
              <a:t>20</a:t>
            </a:fld>
            <a:endParaRPr lang="en-US"/>
          </a:p>
        </p:txBody>
      </p:sp>
    </p:spTree>
    <p:extLst>
      <p:ext uri="{BB962C8B-B14F-4D97-AF65-F5344CB8AC3E}">
        <p14:creationId xmlns:p14="http://schemas.microsoft.com/office/powerpoint/2010/main" val="341699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These concerns are unfounded!</a:t>
            </a:r>
          </a:p>
          <a:p>
            <a:endParaRPr lang="en-US" sz="1400" dirty="0">
              <a:latin typeface="Candara" panose="020E0502030303020204" pitchFamily="34" charset="0"/>
            </a:endParaRPr>
          </a:p>
          <a:p>
            <a:r>
              <a:rPr lang="en-US" sz="1400" dirty="0">
                <a:latin typeface="Candara" panose="020E0502030303020204" pitchFamily="34" charset="0"/>
              </a:rPr>
              <a:t>&lt;read the slide&gt;</a:t>
            </a:r>
          </a:p>
        </p:txBody>
      </p:sp>
      <p:sp>
        <p:nvSpPr>
          <p:cNvPr id="4" name="Slide Number Placeholder 3"/>
          <p:cNvSpPr>
            <a:spLocks noGrp="1"/>
          </p:cNvSpPr>
          <p:nvPr>
            <p:ph type="sldNum" sz="quarter" idx="10"/>
          </p:nvPr>
        </p:nvSpPr>
        <p:spPr/>
        <p:txBody>
          <a:bodyPr/>
          <a:lstStyle/>
          <a:p>
            <a:fld id="{E83B2721-182F-44B6-88AF-0B20C5A46757}" type="slidenum">
              <a:rPr lang="en-US" smtClean="0"/>
              <a:t>21</a:t>
            </a:fld>
            <a:endParaRPr lang="en-US"/>
          </a:p>
        </p:txBody>
      </p:sp>
    </p:spTree>
    <p:extLst>
      <p:ext uri="{BB962C8B-B14F-4D97-AF65-F5344CB8AC3E}">
        <p14:creationId xmlns:p14="http://schemas.microsoft.com/office/powerpoint/2010/main" val="350979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So what is Green Infrastructure and Low Impact Development and how do storm water drainage wells fit into these concepts?</a:t>
            </a:r>
          </a:p>
          <a:p>
            <a:endParaRPr lang="en-US" sz="1400" dirty="0">
              <a:latin typeface="Candara" panose="020E0502030303020204" pitchFamily="34" charset="0"/>
            </a:endParaRPr>
          </a:p>
          <a:p>
            <a:r>
              <a:rPr lang="en-US" sz="1400" dirty="0">
                <a:latin typeface="Candara" panose="020E0502030303020204" pitchFamily="34" charset="0"/>
              </a:rPr>
              <a:t>&lt;read the slide</a:t>
            </a:r>
            <a:r>
              <a:rPr lang="en-US" sz="1400" dirty="0" smtClean="0">
                <a:latin typeface="Candara" panose="020E0502030303020204" pitchFamily="34" charset="0"/>
              </a:rPr>
              <a:t>&gt; </a:t>
            </a:r>
          </a:p>
          <a:p>
            <a:endParaRPr lang="en-US" sz="1400" dirty="0" smtClean="0">
              <a:latin typeface="Candara" panose="020E0502030303020204" pitchFamily="34" charset="0"/>
            </a:endParaRPr>
          </a:p>
          <a:p>
            <a:r>
              <a:rPr lang="en-US" sz="1400" dirty="0" smtClean="0">
                <a:latin typeface="Candara" panose="020E0502030303020204" pitchFamily="34" charset="0"/>
              </a:rPr>
              <a:t>&lt;click&gt;  You </a:t>
            </a:r>
            <a:r>
              <a:rPr lang="en-US" sz="1400" dirty="0">
                <a:latin typeface="Candara" panose="020E0502030303020204" pitchFamily="34" charset="0"/>
              </a:rPr>
              <a:t>can see that storm water drainage wells fit into the Green Infrastructure concept.</a:t>
            </a:r>
          </a:p>
        </p:txBody>
      </p:sp>
      <p:sp>
        <p:nvSpPr>
          <p:cNvPr id="4" name="Slide Number Placeholder 3"/>
          <p:cNvSpPr>
            <a:spLocks noGrp="1"/>
          </p:cNvSpPr>
          <p:nvPr>
            <p:ph type="sldNum" sz="quarter" idx="10"/>
          </p:nvPr>
        </p:nvSpPr>
        <p:spPr/>
        <p:txBody>
          <a:bodyPr/>
          <a:lstStyle/>
          <a:p>
            <a:fld id="{E83B2721-182F-44B6-88AF-0B20C5A46757}" type="slidenum">
              <a:rPr lang="en-US" smtClean="0"/>
              <a:t>22</a:t>
            </a:fld>
            <a:endParaRPr lang="en-US"/>
          </a:p>
        </p:txBody>
      </p:sp>
    </p:spTree>
    <p:extLst>
      <p:ext uri="{BB962C8B-B14F-4D97-AF65-F5344CB8AC3E}">
        <p14:creationId xmlns:p14="http://schemas.microsoft.com/office/powerpoint/2010/main" val="2859067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&lt;read the slide&gt;</a:t>
            </a:r>
          </a:p>
          <a:p>
            <a:endParaRPr lang="en-US" sz="1400" dirty="0">
              <a:latin typeface="Candara" panose="020E0502030303020204" pitchFamily="34" charset="0"/>
            </a:endParaRPr>
          </a:p>
          <a:p>
            <a:r>
              <a:rPr lang="en-US" sz="1400" dirty="0" smtClean="0">
                <a:latin typeface="Candara" panose="020E0502030303020204" pitchFamily="34" charset="0"/>
              </a:rPr>
              <a:t>&lt;click&gt;  Storm </a:t>
            </a:r>
            <a:r>
              <a:rPr lang="en-US" sz="1400" dirty="0">
                <a:latin typeface="Candara" panose="020E0502030303020204" pitchFamily="34" charset="0"/>
              </a:rPr>
              <a:t>water drainage wells fit into this concept too.</a:t>
            </a:r>
          </a:p>
        </p:txBody>
      </p:sp>
      <p:sp>
        <p:nvSpPr>
          <p:cNvPr id="4" name="Slide Number Placeholder 3"/>
          <p:cNvSpPr>
            <a:spLocks noGrp="1"/>
          </p:cNvSpPr>
          <p:nvPr>
            <p:ph type="sldNum" sz="quarter" idx="10"/>
          </p:nvPr>
        </p:nvSpPr>
        <p:spPr/>
        <p:txBody>
          <a:bodyPr/>
          <a:lstStyle/>
          <a:p>
            <a:fld id="{E83B2721-182F-44B6-88AF-0B20C5A46757}" type="slidenum">
              <a:rPr lang="en-US" smtClean="0"/>
              <a:t>23</a:t>
            </a:fld>
            <a:endParaRPr lang="en-US"/>
          </a:p>
        </p:txBody>
      </p:sp>
    </p:spTree>
    <p:extLst>
      <p:ext uri="{BB962C8B-B14F-4D97-AF65-F5344CB8AC3E}">
        <p14:creationId xmlns:p14="http://schemas.microsoft.com/office/powerpoint/2010/main" val="2419082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We’d like to take a moment to introduce you to the Green Infrastructure Collaborative.</a:t>
            </a:r>
          </a:p>
          <a:p>
            <a:endParaRPr lang="en-US" sz="1400" dirty="0">
              <a:latin typeface="Candara" panose="020E0502030303020204" pitchFamily="34" charset="0"/>
            </a:endParaRPr>
          </a:p>
          <a:p>
            <a:r>
              <a:rPr lang="en-US" sz="1400" dirty="0">
                <a:latin typeface="Candara" panose="020E0502030303020204" pitchFamily="34" charset="0"/>
              </a:rPr>
              <a:t>&lt;read the slide&gt;</a:t>
            </a:r>
          </a:p>
          <a:p>
            <a:endParaRPr lang="en-US" sz="1400" dirty="0">
              <a:latin typeface="Candara" panose="020E0502030303020204" pitchFamily="34" charset="0"/>
            </a:endParaRPr>
          </a:p>
          <a:p>
            <a:r>
              <a:rPr lang="en-US" sz="1400" dirty="0">
                <a:latin typeface="Candara" panose="020E0502030303020204" pitchFamily="34" charset="0"/>
              </a:rPr>
              <a:t>Through its partnership in the Green Infrastructure Collaborative, you can see that EPA support GI and LID.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24</a:t>
            </a:fld>
            <a:endParaRPr lang="en-US"/>
          </a:p>
        </p:txBody>
      </p:sp>
    </p:spTree>
    <p:extLst>
      <p:ext uri="{BB962C8B-B14F-4D97-AF65-F5344CB8AC3E}">
        <p14:creationId xmlns:p14="http://schemas.microsoft.com/office/powerpoint/2010/main" val="1350840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Another good website hosted by the EPA is their Green Infrastructure Design and Implementation Resources page.</a:t>
            </a:r>
          </a:p>
          <a:p>
            <a:endParaRPr lang="en-US" sz="1400" dirty="0">
              <a:latin typeface="Candara" panose="020E0502030303020204" pitchFamily="34" charset="0"/>
            </a:endParaRPr>
          </a:p>
          <a:p>
            <a:r>
              <a:rPr lang="en-US" sz="1400" dirty="0">
                <a:latin typeface="Candara" panose="020E0502030303020204" pitchFamily="34" charset="0"/>
              </a:rPr>
              <a:t>Here you will find:</a:t>
            </a:r>
          </a:p>
          <a:p>
            <a:pPr marL="289024" indent="-289024">
              <a:buFont typeface="Arial" panose="020B0604020202020204" pitchFamily="34" charset="0"/>
              <a:buChar char="•"/>
            </a:pPr>
            <a:r>
              <a:rPr lang="en-US" sz="1400" dirty="0">
                <a:latin typeface="Candara" panose="020E0502030303020204" pitchFamily="34" charset="0"/>
              </a:rPr>
              <a:t>Design Manuals</a:t>
            </a:r>
          </a:p>
          <a:p>
            <a:pPr marL="289024" indent="-289024">
              <a:buFont typeface="Arial" panose="020B0604020202020204" pitchFamily="34" charset="0"/>
              <a:buChar char="•"/>
            </a:pPr>
            <a:r>
              <a:rPr lang="en-US" sz="1400" dirty="0">
                <a:latin typeface="Candara" panose="020E0502030303020204" pitchFamily="34" charset="0"/>
              </a:rPr>
              <a:t>Design Tools</a:t>
            </a:r>
          </a:p>
          <a:p>
            <a:pPr marL="289024" indent="-289024">
              <a:buFont typeface="Arial" panose="020B0604020202020204" pitchFamily="34" charset="0"/>
              <a:buChar char="•"/>
            </a:pPr>
            <a:r>
              <a:rPr lang="en-US" sz="1400" dirty="0">
                <a:latin typeface="Candara" panose="020E0502030303020204" pitchFamily="34" charset="0"/>
              </a:rPr>
              <a:t>Design Challenges and solutions for overcoming them</a:t>
            </a:r>
          </a:p>
          <a:p>
            <a:pPr marL="289024" indent="-289024">
              <a:buFont typeface="Arial" panose="020B0604020202020204" pitchFamily="34" charset="0"/>
              <a:buChar char="•"/>
            </a:pPr>
            <a:r>
              <a:rPr lang="en-US" sz="1400" dirty="0">
                <a:latin typeface="Candara" panose="020E0502030303020204" pitchFamily="34" charset="0"/>
              </a:rPr>
              <a:t>Implementation Guides</a:t>
            </a:r>
          </a:p>
          <a:p>
            <a:pPr marL="289024" indent="-289024">
              <a:buFont typeface="Arial" panose="020B0604020202020204" pitchFamily="34" charset="0"/>
              <a:buChar char="•"/>
            </a:pPr>
            <a:r>
              <a:rPr lang="en-US" sz="1400" dirty="0">
                <a:latin typeface="Candara" panose="020E0502030303020204" pitchFamily="34" charset="0"/>
              </a:rPr>
              <a:t>Operation &amp; Maintenance Manuals</a:t>
            </a:r>
          </a:p>
          <a:p>
            <a:pPr marL="289024" indent="-289024">
              <a:buFont typeface="Arial" panose="020B0604020202020204" pitchFamily="34" charset="0"/>
              <a:buChar char="•"/>
            </a:pPr>
            <a:r>
              <a:rPr lang="en-US" sz="1400" dirty="0">
                <a:latin typeface="Candara" panose="020E0502030303020204" pitchFamily="34" charset="0"/>
              </a:rPr>
              <a:t>Homeowner </a:t>
            </a:r>
            <a:r>
              <a:rPr lang="en-US" sz="1400" dirty="0" smtClean="0">
                <a:latin typeface="Candara" panose="020E0502030303020204" pitchFamily="34" charset="0"/>
              </a:rPr>
              <a:t>Resources</a:t>
            </a:r>
          </a:p>
          <a:p>
            <a:pPr marL="289024" indent="-289024">
              <a:buFont typeface="Arial" panose="020B0604020202020204" pitchFamily="34" charset="0"/>
              <a:buChar char="•"/>
            </a:pPr>
            <a:endParaRPr lang="en-US" sz="1400" dirty="0" smtClean="0">
              <a:latin typeface="Candara" panose="020E0502030303020204" pitchFamily="34" charset="0"/>
            </a:endParaRPr>
          </a:p>
          <a:p>
            <a:pPr marL="0" indent="0">
              <a:buFont typeface="Arial" panose="020B0604020202020204" pitchFamily="34" charset="0"/>
              <a:buNone/>
            </a:pPr>
            <a:r>
              <a:rPr lang="en-US" sz="1400" dirty="0" smtClean="0">
                <a:latin typeface="Candara" panose="020E0502030303020204" pitchFamily="34" charset="0"/>
              </a:rPr>
              <a:t>Take some time to explore the resources on this page!</a:t>
            </a:r>
            <a:endParaRPr lang="en-US" sz="14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E83B2721-182F-44B6-88AF-0B20C5A46757}" type="slidenum">
              <a:rPr lang="en-US" smtClean="0"/>
              <a:t>25</a:t>
            </a:fld>
            <a:endParaRPr lang="en-US"/>
          </a:p>
        </p:txBody>
      </p:sp>
    </p:spTree>
    <p:extLst>
      <p:ext uri="{BB962C8B-B14F-4D97-AF65-F5344CB8AC3E}">
        <p14:creationId xmlns:p14="http://schemas.microsoft.com/office/powerpoint/2010/main" val="1456867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So we have discussed ‘underground injection’.  </a:t>
            </a:r>
          </a:p>
          <a:p>
            <a:endParaRPr lang="en-US" sz="1400" dirty="0">
              <a:latin typeface="Candara" panose="020E0502030303020204" pitchFamily="34" charset="0"/>
            </a:endParaRPr>
          </a:p>
          <a:p>
            <a:r>
              <a:rPr lang="en-US" sz="1400" dirty="0">
                <a:latin typeface="Candara" panose="020E0502030303020204" pitchFamily="34" charset="0"/>
              </a:rPr>
              <a:t>We now know the construction criteria a well needs to meet in order to be considered a UIC well.  </a:t>
            </a:r>
          </a:p>
          <a:p>
            <a:endParaRPr lang="en-US" sz="1400" dirty="0">
              <a:latin typeface="Candara" panose="020E0502030303020204" pitchFamily="34" charset="0"/>
            </a:endParaRPr>
          </a:p>
          <a:p>
            <a:r>
              <a:rPr lang="en-US" sz="1400" dirty="0">
                <a:latin typeface="Candara" panose="020E0502030303020204" pitchFamily="34" charset="0"/>
              </a:rPr>
              <a:t>We know how storm water injection wells can fit into the implementation of Green Infrastructure and Low Impact Development and that EPA supports their use in these schemes.</a:t>
            </a:r>
          </a:p>
          <a:p>
            <a:endParaRPr lang="en-US" sz="1400" dirty="0">
              <a:latin typeface="Candara" panose="020E0502030303020204" pitchFamily="34" charset="0"/>
            </a:endParaRPr>
          </a:p>
          <a:p>
            <a:r>
              <a:rPr lang="en-US" sz="1400" dirty="0">
                <a:latin typeface="Candara" panose="020E0502030303020204" pitchFamily="34" charset="0"/>
              </a:rPr>
              <a:t>Now let’s get down to some specific examples.</a:t>
            </a:r>
          </a:p>
        </p:txBody>
      </p:sp>
      <p:sp>
        <p:nvSpPr>
          <p:cNvPr id="4" name="Slide Number Placeholder 3"/>
          <p:cNvSpPr>
            <a:spLocks noGrp="1"/>
          </p:cNvSpPr>
          <p:nvPr>
            <p:ph type="sldNum" sz="quarter" idx="10"/>
          </p:nvPr>
        </p:nvSpPr>
        <p:spPr/>
        <p:txBody>
          <a:bodyPr/>
          <a:lstStyle/>
          <a:p>
            <a:fld id="{E83B2721-182F-44B6-88AF-0B20C5A46757}" type="slidenum">
              <a:rPr lang="en-US" smtClean="0"/>
              <a:t>26</a:t>
            </a:fld>
            <a:endParaRPr lang="en-US"/>
          </a:p>
        </p:txBody>
      </p:sp>
    </p:spTree>
    <p:extLst>
      <p:ext uri="{BB962C8B-B14F-4D97-AF65-F5344CB8AC3E}">
        <p14:creationId xmlns:p14="http://schemas.microsoft.com/office/powerpoint/2010/main" val="442766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In June of 2003, EPA prepared a Fact Sheet entitled When Are Storm Water Discharges Regulated as Class V Wells?</a:t>
            </a:r>
          </a:p>
          <a:p>
            <a:endParaRPr lang="en-US" sz="1400" dirty="0">
              <a:latin typeface="Candara" panose="020E0502030303020204" pitchFamily="34" charset="0"/>
            </a:endParaRPr>
          </a:p>
          <a:p>
            <a:r>
              <a:rPr lang="en-US" sz="1400" dirty="0">
                <a:latin typeface="Candara" panose="020E0502030303020204" pitchFamily="34" charset="0"/>
              </a:rPr>
              <a:t>You should have a copy of this.</a:t>
            </a:r>
          </a:p>
          <a:p>
            <a:endParaRPr lang="en-US" sz="1400" dirty="0">
              <a:latin typeface="Candara" panose="020E0502030303020204" pitchFamily="34" charset="0"/>
            </a:endParaRPr>
          </a:p>
          <a:p>
            <a:r>
              <a:rPr lang="en-US" sz="1400" dirty="0">
                <a:latin typeface="Candara" panose="020E0502030303020204" pitchFamily="34" charset="0"/>
              </a:rPr>
              <a:t>In the Fact Sheet, EPA  discusses generally what is and is not a Class V Storm Water Drainage Well and they give a few examples.</a:t>
            </a:r>
          </a:p>
        </p:txBody>
      </p:sp>
      <p:sp>
        <p:nvSpPr>
          <p:cNvPr id="4" name="Slide Number Placeholder 3"/>
          <p:cNvSpPr>
            <a:spLocks noGrp="1"/>
          </p:cNvSpPr>
          <p:nvPr>
            <p:ph type="sldNum" sz="quarter" idx="10"/>
          </p:nvPr>
        </p:nvSpPr>
        <p:spPr/>
        <p:txBody>
          <a:bodyPr/>
          <a:lstStyle/>
          <a:p>
            <a:fld id="{E83B2721-182F-44B6-88AF-0B20C5A46757}" type="slidenum">
              <a:rPr lang="en-US" smtClean="0"/>
              <a:t>27</a:t>
            </a:fld>
            <a:endParaRPr lang="en-US"/>
          </a:p>
        </p:txBody>
      </p:sp>
    </p:spTree>
    <p:extLst>
      <p:ext uri="{BB962C8B-B14F-4D97-AF65-F5344CB8AC3E}">
        <p14:creationId xmlns:p14="http://schemas.microsoft.com/office/powerpoint/2010/main" val="361342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ndara" panose="020E0502030303020204" pitchFamily="34" charset="0"/>
              </a:rPr>
              <a:t>Five years later in June of 2008, EPA issued a memo to clarify what type of infiltration practices may be Class V Storm Water Drainage Wells.</a:t>
            </a:r>
          </a:p>
          <a:p>
            <a:endParaRPr lang="en-US" dirty="0">
              <a:latin typeface="Candara" panose="020E0502030303020204" pitchFamily="34" charset="0"/>
            </a:endParaRPr>
          </a:p>
          <a:p>
            <a:r>
              <a:rPr lang="en-US" dirty="0">
                <a:latin typeface="Candara" panose="020E0502030303020204" pitchFamily="34" charset="0"/>
              </a:rPr>
              <a:t>You should also have a copy of this memo.</a:t>
            </a:r>
          </a:p>
          <a:p>
            <a:endParaRPr lang="en-US" dirty="0">
              <a:latin typeface="Candara" panose="020E0502030303020204" pitchFamily="34" charset="0"/>
            </a:endParaRPr>
          </a:p>
          <a:p>
            <a:r>
              <a:rPr lang="en-US" dirty="0">
                <a:latin typeface="Candara" panose="020E0502030303020204" pitchFamily="34" charset="0"/>
              </a:rPr>
              <a:t>In this memo, EPA focuses on Green Infrastructure / Low Impact Development elements but also address, on the last page of the memo,  ‘dry wells’ ,  ‘commercially manufactured storm water infiltration devices’, ‘seepage pits’, and ‘improved sinkholes’.  </a:t>
            </a:r>
          </a:p>
          <a:p>
            <a:endParaRPr lang="en-US" dirty="0">
              <a:latin typeface="Candara" panose="020E0502030303020204" pitchFamily="34" charset="0"/>
            </a:endParaRPr>
          </a:p>
          <a:p>
            <a:r>
              <a:rPr lang="en-US" dirty="0">
                <a:latin typeface="Candara" panose="020E0502030303020204" pitchFamily="34" charset="0"/>
              </a:rPr>
              <a:t>According to the memo, EPA does not consider ‘commercially manufactured storm water infiltration devices’ or simple ‘dry wells’  to be Green Infrastructure elements because they do not allow pretreatment prior to infiltration.  </a:t>
            </a:r>
          </a:p>
          <a:p>
            <a:endParaRPr lang="en-US" dirty="0">
              <a:latin typeface="Candara" panose="020E0502030303020204" pitchFamily="34" charset="0"/>
            </a:endParaRPr>
          </a:p>
          <a:p>
            <a:r>
              <a:rPr lang="en-US" dirty="0">
                <a:latin typeface="Candara" panose="020E0502030303020204" pitchFamily="34" charset="0"/>
              </a:rPr>
              <a:t>However, pre-treatment BMPs can be implemented before discharge into these. Furthermore, they can facilitate infiltration locally at the point of generation. Therefore, we at DWQ consider these devices options in a GI/LID program.</a:t>
            </a:r>
          </a:p>
          <a:p>
            <a:endParaRPr lang="en-US" dirty="0">
              <a:latin typeface="Candara" panose="020E0502030303020204" pitchFamily="34" charset="0"/>
            </a:endParaRPr>
          </a:p>
          <a:p>
            <a:r>
              <a:rPr lang="en-US" dirty="0">
                <a:latin typeface="Candara" panose="020E0502030303020204" pitchFamily="34" charset="0"/>
              </a:rPr>
              <a:t>In the rest of this presentation we want to expand upon these two EPA documents.</a:t>
            </a:r>
          </a:p>
          <a:p>
            <a:endParaRPr lang="en-US" sz="1400" dirty="0">
              <a:latin typeface="Candara" panose="020E0502030303020204" pitchFamily="34" charset="0"/>
            </a:endParaRPr>
          </a:p>
          <a:p>
            <a:r>
              <a:rPr lang="en-US" sz="1400" dirty="0">
                <a:latin typeface="Candara" panose="020E0502030303020204" pitchFamily="34" charset="0"/>
              </a:rPr>
              <a:t>OKAY so let’s get down to some concrete examples….</a:t>
            </a:r>
          </a:p>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28</a:t>
            </a:fld>
            <a:endParaRPr lang="en-US"/>
          </a:p>
        </p:txBody>
      </p:sp>
    </p:spTree>
    <p:extLst>
      <p:ext uri="{BB962C8B-B14F-4D97-AF65-F5344CB8AC3E}">
        <p14:creationId xmlns:p14="http://schemas.microsoft.com/office/powerpoint/2010/main" val="361342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Pre-cast concrete dry wells.  We are all familiar with these and, hopefully everyone understands that these are UIC Class V Storm Water Drainage Wells.</a:t>
            </a:r>
          </a:p>
        </p:txBody>
      </p:sp>
      <p:sp>
        <p:nvSpPr>
          <p:cNvPr id="4" name="Slide Number Placeholder 3"/>
          <p:cNvSpPr>
            <a:spLocks noGrp="1"/>
          </p:cNvSpPr>
          <p:nvPr>
            <p:ph type="sldNum" sz="quarter" idx="10"/>
          </p:nvPr>
        </p:nvSpPr>
        <p:spPr/>
        <p:txBody>
          <a:bodyPr/>
          <a:lstStyle/>
          <a:p>
            <a:fld id="{E83B2721-182F-44B6-88AF-0B20C5A46757}" type="slidenum">
              <a:rPr lang="en-US" smtClean="0"/>
              <a:t>29</a:t>
            </a:fld>
            <a:endParaRPr lang="en-US"/>
          </a:p>
        </p:txBody>
      </p:sp>
    </p:spTree>
    <p:extLst>
      <p:ext uri="{BB962C8B-B14F-4D97-AF65-F5344CB8AC3E}">
        <p14:creationId xmlns:p14="http://schemas.microsoft.com/office/powerpoint/2010/main" val="105304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The UIC Program is a federal  EPA program authorized by the Safe Drinking Water Act.  There are 2 UIC Programs and Utah has primacy to administer both of them.</a:t>
            </a:r>
          </a:p>
          <a:p>
            <a:pPr marL="0" lvl="1" defTabSz="924879">
              <a:spcAft>
                <a:spcPts val="1214"/>
              </a:spcAft>
              <a:defRPr/>
            </a:pPr>
            <a:endParaRPr lang="en-US" sz="1400" dirty="0">
              <a:latin typeface="Candara" panose="020E0502030303020204" pitchFamily="34" charset="0"/>
            </a:endParaRPr>
          </a:p>
          <a:p>
            <a:pPr marL="289024" lvl="1" indent="-289024" defTabSz="924879">
              <a:spcAft>
                <a:spcPts val="1214"/>
              </a:spcAft>
              <a:buFont typeface="Arial" panose="020B0604020202020204" pitchFamily="34" charset="0"/>
              <a:buChar char="•"/>
              <a:defRPr/>
            </a:pPr>
            <a:r>
              <a:rPr lang="en-US" sz="1400" dirty="0">
                <a:latin typeface="Candara" panose="020E0502030303020204" pitchFamily="34" charset="0"/>
              </a:rPr>
              <a:t>DNR/DOGM regulates injection activities associated with oil &amp; gas operations</a:t>
            </a:r>
          </a:p>
          <a:p>
            <a:pPr marL="289024" lvl="1" indent="-289024" defTabSz="924879">
              <a:spcAft>
                <a:spcPts val="1214"/>
              </a:spcAft>
              <a:buFont typeface="Arial" panose="020B0604020202020204" pitchFamily="34" charset="0"/>
              <a:buChar char="•"/>
              <a:defRPr/>
            </a:pPr>
            <a:r>
              <a:rPr lang="en-US" sz="1400" dirty="0">
                <a:latin typeface="Candara" panose="020E0502030303020204" pitchFamily="34" charset="0"/>
              </a:rPr>
              <a:t>DEQ/DWQ regulates all other injection activities</a:t>
            </a:r>
          </a:p>
          <a:p>
            <a:pPr defTabSz="924879"/>
            <a:endParaRPr lang="en-US" sz="1400" dirty="0">
              <a:latin typeface="Candara" panose="020E0502030303020204" pitchFamily="34" charset="0"/>
            </a:endParaRPr>
          </a:p>
          <a:p>
            <a:pPr defTabSz="924879"/>
            <a:r>
              <a:rPr lang="en-US" sz="1400" dirty="0">
                <a:latin typeface="Candara" panose="020E0502030303020204" pitchFamily="34" charset="0"/>
              </a:rPr>
              <a:t>The purpose of the UIC Program is to protect underground sources of drinking water from contamination by injection activities.</a:t>
            </a:r>
          </a:p>
          <a:p>
            <a:pPr defTabSz="924879"/>
            <a:endParaRPr lang="en-US" sz="1400" dirty="0">
              <a:latin typeface="Candara" panose="020E0502030303020204" pitchFamily="34" charset="0"/>
            </a:endParaRPr>
          </a:p>
          <a:p>
            <a:pPr defTabSz="924879"/>
            <a:r>
              <a:rPr lang="en-US" sz="1400" dirty="0">
                <a:latin typeface="Candara" panose="020E0502030303020204" pitchFamily="34" charset="0"/>
              </a:rPr>
              <a:t>UIC Wells are classified and </a:t>
            </a:r>
            <a:r>
              <a:rPr lang="en-US" sz="1400" dirty="0" err="1">
                <a:latin typeface="Candara" panose="020E0502030303020204" pitchFamily="34" charset="0"/>
              </a:rPr>
              <a:t>subclassified</a:t>
            </a:r>
            <a:r>
              <a:rPr lang="en-US" sz="1400" dirty="0">
                <a:latin typeface="Candara" panose="020E0502030303020204" pitchFamily="34" charset="0"/>
              </a:rPr>
              <a:t> by the type of fluid they inject NOT by the well construction.  </a:t>
            </a:r>
          </a:p>
          <a:p>
            <a:pPr defTabSz="924879"/>
            <a:endParaRPr lang="en-US" sz="1400" dirty="0">
              <a:latin typeface="Candara" panose="020E0502030303020204" pitchFamily="34" charset="0"/>
            </a:endParaRPr>
          </a:p>
          <a:p>
            <a:pPr defTabSz="924879"/>
            <a:r>
              <a:rPr lang="en-US" sz="1400" dirty="0">
                <a:latin typeface="Candara" panose="020E0502030303020204" pitchFamily="34" charset="0"/>
              </a:rPr>
              <a:t>There are 6 Classes of UIC Wells; Storm Water Drainage Wells are a subclass of Class V wells.</a:t>
            </a:r>
          </a:p>
          <a:p>
            <a:pPr defTabSz="924879"/>
            <a:endParaRPr lang="en-US" sz="1400" dirty="0"/>
          </a:p>
          <a:p>
            <a:pPr defTabSz="924879"/>
            <a:endParaRPr lang="en-US" sz="1400" dirty="0"/>
          </a:p>
          <a:p>
            <a:endParaRPr lang="en-US" sz="14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E83B2721-182F-44B6-88AF-0B20C5A46757}" type="slidenum">
              <a:rPr lang="en-US" smtClean="0"/>
              <a:t>3</a:t>
            </a:fld>
            <a:endParaRPr lang="en-US"/>
          </a:p>
        </p:txBody>
      </p:sp>
    </p:spTree>
    <p:extLst>
      <p:ext uri="{BB962C8B-B14F-4D97-AF65-F5344CB8AC3E}">
        <p14:creationId xmlns:p14="http://schemas.microsoft.com/office/powerpoint/2010/main" val="2382147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Here we see a pre-cast concrete catchment basin.  </a:t>
            </a:r>
          </a:p>
          <a:p>
            <a:endParaRPr lang="en-US" sz="1400" dirty="0">
              <a:latin typeface="Candara" panose="020E0502030303020204" pitchFamily="34" charset="0"/>
            </a:endParaRPr>
          </a:p>
          <a:p>
            <a:r>
              <a:rPr lang="en-US" sz="1400" dirty="0">
                <a:latin typeface="Candara" panose="020E0502030303020204" pitchFamily="34" charset="0"/>
              </a:rPr>
              <a:t>So you wouldn’t think that this element would be a UIC Storm Water Drainage Well. </a:t>
            </a:r>
          </a:p>
          <a:p>
            <a:endParaRPr lang="en-US" sz="1400" dirty="0">
              <a:latin typeface="Candara" panose="020E0502030303020204" pitchFamily="34" charset="0"/>
            </a:endParaRPr>
          </a:p>
          <a:p>
            <a:r>
              <a:rPr lang="en-US" sz="1400" dirty="0">
                <a:latin typeface="Candara" panose="020E0502030303020204" pitchFamily="34" charset="0"/>
              </a:rPr>
              <a:t>However, &lt;click&gt; if the bottom of the catch basin is open or holes have been drilled through the concrete, then this would be a UIC well because </a:t>
            </a:r>
            <a:r>
              <a:rPr lang="en-US" sz="1400" dirty="0" smtClean="0">
                <a:latin typeface="Candara" panose="020E0502030303020204" pitchFamily="34" charset="0"/>
              </a:rPr>
              <a:t>&lt;click&gt; it </a:t>
            </a:r>
            <a:r>
              <a:rPr lang="en-US" sz="1400" dirty="0">
                <a:latin typeface="Candara" panose="020E0502030303020204" pitchFamily="34" charset="0"/>
              </a:rPr>
              <a:t>has been modified to allow infiltration of storm water into the subsurface.</a:t>
            </a:r>
          </a:p>
        </p:txBody>
      </p:sp>
      <p:sp>
        <p:nvSpPr>
          <p:cNvPr id="4" name="Slide Number Placeholder 3"/>
          <p:cNvSpPr>
            <a:spLocks noGrp="1"/>
          </p:cNvSpPr>
          <p:nvPr>
            <p:ph type="sldNum" sz="quarter" idx="10"/>
          </p:nvPr>
        </p:nvSpPr>
        <p:spPr/>
        <p:txBody>
          <a:bodyPr/>
          <a:lstStyle/>
          <a:p>
            <a:fld id="{E83B2721-182F-44B6-88AF-0B20C5A46757}" type="slidenum">
              <a:rPr lang="en-US" smtClean="0"/>
              <a:t>30</a:t>
            </a:fld>
            <a:endParaRPr lang="en-US"/>
          </a:p>
        </p:txBody>
      </p:sp>
    </p:spTree>
    <p:extLst>
      <p:ext uri="{BB962C8B-B14F-4D97-AF65-F5344CB8AC3E}">
        <p14:creationId xmlns:p14="http://schemas.microsoft.com/office/powerpoint/2010/main" val="305221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Please refer to page 6, the last page, of the EPA Memo.  </a:t>
            </a:r>
          </a:p>
          <a:p>
            <a:endParaRPr lang="en-US" sz="1400" dirty="0">
              <a:latin typeface="Candara" panose="020E0502030303020204" pitchFamily="34" charset="0"/>
            </a:endParaRPr>
          </a:p>
          <a:p>
            <a:r>
              <a:rPr lang="en-US" sz="1400" dirty="0">
                <a:latin typeface="Candara" panose="020E0502030303020204" pitchFamily="34" charset="0"/>
              </a:rPr>
              <a:t>We are now going to look at some examples of ‘commercially manufactured storm water infiltration devices’.  </a:t>
            </a:r>
          </a:p>
          <a:p>
            <a:endParaRPr lang="en-US" sz="1400" dirty="0">
              <a:latin typeface="Candara" panose="020E0502030303020204" pitchFamily="34" charset="0"/>
            </a:endParaRPr>
          </a:p>
          <a:p>
            <a:r>
              <a:rPr lang="en-US" sz="1400" dirty="0">
                <a:latin typeface="Candara" panose="020E0502030303020204" pitchFamily="34" charset="0"/>
              </a:rPr>
              <a:t>As you can see from the Memo, EPA  generally considers these Class V wells since their design often meets the definition of a subsurface distribution system.</a:t>
            </a:r>
          </a:p>
          <a:p>
            <a:endParaRPr lang="en-US" sz="1400" dirty="0">
              <a:latin typeface="Candara" panose="020E0502030303020204" pitchFamily="34" charset="0"/>
            </a:endParaRPr>
          </a:p>
          <a:p>
            <a:r>
              <a:rPr lang="en-US" sz="1400" dirty="0">
                <a:latin typeface="Candara" panose="020E0502030303020204" pitchFamily="34" charset="0"/>
              </a:rPr>
              <a:t>Well let’s take a closer look.</a:t>
            </a:r>
          </a:p>
        </p:txBody>
      </p:sp>
      <p:sp>
        <p:nvSpPr>
          <p:cNvPr id="4" name="Slide Number Placeholder 3"/>
          <p:cNvSpPr>
            <a:spLocks noGrp="1"/>
          </p:cNvSpPr>
          <p:nvPr>
            <p:ph type="sldNum" sz="quarter" idx="10"/>
          </p:nvPr>
        </p:nvSpPr>
        <p:spPr/>
        <p:txBody>
          <a:bodyPr/>
          <a:lstStyle/>
          <a:p>
            <a:fld id="{E83B2721-182F-44B6-88AF-0B20C5A46757}" type="slidenum">
              <a:rPr lang="en-US" smtClean="0"/>
              <a:t>31</a:t>
            </a:fld>
            <a:endParaRPr lang="en-US"/>
          </a:p>
        </p:txBody>
      </p:sp>
    </p:spTree>
    <p:extLst>
      <p:ext uri="{BB962C8B-B14F-4D97-AF65-F5344CB8AC3E}">
        <p14:creationId xmlns:p14="http://schemas.microsoft.com/office/powerpoint/2010/main" val="971482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But before we do that I need to read this Disclaimer of Endorsement</a:t>
            </a:r>
          </a:p>
          <a:p>
            <a:endParaRPr lang="en-US" sz="1400" dirty="0">
              <a:latin typeface="Candara" panose="020E0502030303020204" pitchFamily="34" charset="0"/>
            </a:endParaRPr>
          </a:p>
          <a:p>
            <a:r>
              <a:rPr lang="en-US" sz="1400" dirty="0">
                <a:latin typeface="Candara" panose="020E0502030303020204" pitchFamily="34" charset="0"/>
              </a:rPr>
              <a:t>&lt;read slide&gt;</a:t>
            </a:r>
          </a:p>
          <a:p>
            <a:endParaRPr lang="en-US" sz="1400" dirty="0">
              <a:latin typeface="Candara" panose="020E0502030303020204" pitchFamily="34" charset="0"/>
            </a:endParaRPr>
          </a:p>
          <a:p>
            <a:r>
              <a:rPr lang="en-US" sz="1400" dirty="0">
                <a:latin typeface="Candara" panose="020E0502030303020204" pitchFamily="34" charset="0"/>
              </a:rPr>
              <a:t>Now for some plastic and metal examples….</a:t>
            </a:r>
          </a:p>
        </p:txBody>
      </p:sp>
      <p:sp>
        <p:nvSpPr>
          <p:cNvPr id="4" name="Slide Number Placeholder 3"/>
          <p:cNvSpPr>
            <a:spLocks noGrp="1"/>
          </p:cNvSpPr>
          <p:nvPr>
            <p:ph type="sldNum" sz="quarter" idx="10"/>
          </p:nvPr>
        </p:nvSpPr>
        <p:spPr/>
        <p:txBody>
          <a:bodyPr/>
          <a:lstStyle/>
          <a:p>
            <a:fld id="{E83B2721-182F-44B6-88AF-0B20C5A46757}" type="slidenum">
              <a:rPr lang="en-US" smtClean="0"/>
              <a:t>32</a:t>
            </a:fld>
            <a:endParaRPr lang="en-US"/>
          </a:p>
        </p:txBody>
      </p:sp>
    </p:spTree>
    <p:extLst>
      <p:ext uri="{BB962C8B-B14F-4D97-AF65-F5344CB8AC3E}">
        <p14:creationId xmlns:p14="http://schemas.microsoft.com/office/powerpoint/2010/main" val="3317559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We see a lot of </a:t>
            </a:r>
            <a:r>
              <a:rPr lang="en-US" sz="1400" dirty="0" err="1">
                <a:latin typeface="Candara" panose="020E0502030303020204" pitchFamily="34" charset="0"/>
              </a:rPr>
              <a:t>StormTech</a:t>
            </a:r>
            <a:r>
              <a:rPr lang="en-US" sz="1400" dirty="0">
                <a:latin typeface="Candara" panose="020E0502030303020204" pitchFamily="34" charset="0"/>
              </a:rPr>
              <a:t> systems going in around the state.</a:t>
            </a:r>
          </a:p>
        </p:txBody>
      </p:sp>
      <p:sp>
        <p:nvSpPr>
          <p:cNvPr id="4" name="Slide Number Placeholder 3"/>
          <p:cNvSpPr>
            <a:spLocks noGrp="1"/>
          </p:cNvSpPr>
          <p:nvPr>
            <p:ph type="sldNum" sz="quarter" idx="10"/>
          </p:nvPr>
        </p:nvSpPr>
        <p:spPr/>
        <p:txBody>
          <a:bodyPr/>
          <a:lstStyle/>
          <a:p>
            <a:fld id="{E83B2721-182F-44B6-88AF-0B20C5A46757}" type="slidenum">
              <a:rPr lang="en-US" smtClean="0"/>
              <a:t>33</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34</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35</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36</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Lately, we have seen some Brentwood </a:t>
            </a:r>
            <a:r>
              <a:rPr lang="en-US" sz="1400" dirty="0" err="1">
                <a:latin typeface="Candara" panose="020E0502030303020204" pitchFamily="34" charset="0"/>
              </a:rPr>
              <a:t>StormTank</a:t>
            </a:r>
            <a:r>
              <a:rPr lang="en-US" sz="1400" dirty="0">
                <a:latin typeface="Candara" panose="020E0502030303020204" pitchFamily="34" charset="0"/>
              </a:rPr>
              <a:t> systems being installed.</a:t>
            </a:r>
          </a:p>
          <a:p>
            <a:endParaRPr lang="en-US" sz="1400" dirty="0">
              <a:latin typeface="Candara" panose="020E0502030303020204" pitchFamily="34" charset="0"/>
            </a:endParaRPr>
          </a:p>
          <a:p>
            <a:r>
              <a:rPr lang="en-US" sz="1400" dirty="0">
                <a:latin typeface="Candara" panose="020E0502030303020204" pitchFamily="34" charset="0"/>
              </a:rPr>
              <a:t>The </a:t>
            </a:r>
            <a:r>
              <a:rPr lang="en-US" sz="1400" dirty="0" err="1">
                <a:latin typeface="Candara" panose="020E0502030303020204" pitchFamily="34" charset="0"/>
              </a:rPr>
              <a:t>StormTank</a:t>
            </a:r>
            <a:r>
              <a:rPr lang="en-US" sz="1400" dirty="0">
                <a:latin typeface="Candara" panose="020E0502030303020204" pitchFamily="34" charset="0"/>
              </a:rPr>
              <a:t> Pack modules are designed for use in non-load bearing applications such as under landscaped areas.</a:t>
            </a:r>
          </a:p>
          <a:p>
            <a:endParaRPr lang="en-US" sz="1400" dirty="0">
              <a:latin typeface="Candara" panose="020E0502030303020204" pitchFamily="34" charset="0"/>
            </a:endParaRPr>
          </a:p>
          <a:p>
            <a:r>
              <a:rPr lang="en-US" sz="1400" dirty="0">
                <a:latin typeface="Candara" panose="020E0502030303020204" pitchFamily="34" charset="0"/>
              </a:rPr>
              <a:t>Important note here:  If installed with an impermeable liner then NOT a UIC because the system was not designed for infiltration rather it was designed for detention/retention.</a:t>
            </a:r>
          </a:p>
        </p:txBody>
      </p:sp>
      <p:sp>
        <p:nvSpPr>
          <p:cNvPr id="4" name="Slide Number Placeholder 3"/>
          <p:cNvSpPr>
            <a:spLocks noGrp="1"/>
          </p:cNvSpPr>
          <p:nvPr>
            <p:ph type="sldNum" sz="quarter" idx="10"/>
          </p:nvPr>
        </p:nvSpPr>
        <p:spPr/>
        <p:txBody>
          <a:bodyPr/>
          <a:lstStyle/>
          <a:p>
            <a:fld id="{E83B2721-182F-44B6-88AF-0B20C5A46757}" type="slidenum">
              <a:rPr lang="en-US" smtClean="0"/>
              <a:t>37</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These </a:t>
            </a:r>
            <a:r>
              <a:rPr lang="en-US" sz="1400" dirty="0" err="1">
                <a:latin typeface="Candara" panose="020E0502030303020204" pitchFamily="34" charset="0"/>
              </a:rPr>
              <a:t>StormTank</a:t>
            </a:r>
            <a:r>
              <a:rPr lang="en-US" sz="1400" dirty="0">
                <a:latin typeface="Candara" panose="020E0502030303020204" pitchFamily="34" charset="0"/>
              </a:rPr>
              <a:t> Modules can be installed in load-bearing applications for example under parking lots.</a:t>
            </a:r>
          </a:p>
          <a:p>
            <a:endParaRPr lang="en-US" sz="1400" dirty="0">
              <a:latin typeface="Candara" panose="020E0502030303020204" pitchFamily="34" charset="0"/>
            </a:endParaRPr>
          </a:p>
          <a:p>
            <a:pPr defTabSz="907633">
              <a:defRPr/>
            </a:pPr>
            <a:r>
              <a:rPr lang="en-US" sz="1400" dirty="0">
                <a:latin typeface="Candara" panose="020E0502030303020204" pitchFamily="34" charset="0"/>
              </a:rPr>
              <a:t>Again, if installed with an impermeable liner then NOT a  UIC.</a:t>
            </a:r>
          </a:p>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38</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Here is an installation of the load-bearing modules.  </a:t>
            </a:r>
          </a:p>
          <a:p>
            <a:endParaRPr lang="en-US" sz="1400" dirty="0">
              <a:latin typeface="Candara" panose="020E0502030303020204" pitchFamily="34" charset="0"/>
            </a:endParaRPr>
          </a:p>
          <a:p>
            <a:r>
              <a:rPr lang="en-US" sz="1400" dirty="0">
                <a:latin typeface="Candara" panose="020E0502030303020204" pitchFamily="34" charset="0"/>
              </a:rPr>
              <a:t>Pop Quiz -  is this a UIC well??   </a:t>
            </a:r>
          </a:p>
          <a:p>
            <a:endParaRPr lang="en-US" sz="1400" dirty="0">
              <a:latin typeface="Candara" panose="020E0502030303020204" pitchFamily="34" charset="0"/>
            </a:endParaRPr>
          </a:p>
          <a:p>
            <a:r>
              <a:rPr lang="en-US" sz="1400" dirty="0">
                <a:latin typeface="Candara" panose="020E0502030303020204" pitchFamily="34" charset="0"/>
              </a:rPr>
              <a:t>No – it looks like this has an impermeable liner underneath the modules so the design is for detention/retention.</a:t>
            </a:r>
          </a:p>
        </p:txBody>
      </p:sp>
      <p:sp>
        <p:nvSpPr>
          <p:cNvPr id="4" name="Slide Number Placeholder 3"/>
          <p:cNvSpPr>
            <a:spLocks noGrp="1"/>
          </p:cNvSpPr>
          <p:nvPr>
            <p:ph type="sldNum" sz="quarter" idx="10"/>
          </p:nvPr>
        </p:nvSpPr>
        <p:spPr/>
        <p:txBody>
          <a:bodyPr/>
          <a:lstStyle/>
          <a:p>
            <a:fld id="{E83B2721-182F-44B6-88AF-0B20C5A46757}" type="slidenum">
              <a:rPr lang="en-US" smtClean="0"/>
              <a:t>39</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4</a:t>
            </a:fld>
            <a:endParaRPr lang="en-US"/>
          </a:p>
        </p:txBody>
      </p:sp>
    </p:spTree>
    <p:extLst>
      <p:ext uri="{BB962C8B-B14F-4D97-AF65-F5344CB8AC3E}">
        <p14:creationId xmlns:p14="http://schemas.microsoft.com/office/powerpoint/2010/main" val="1862506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Here is an example of the </a:t>
            </a:r>
            <a:r>
              <a:rPr lang="en-US" sz="1400" dirty="0" err="1">
                <a:latin typeface="Candara" panose="020E0502030303020204" pitchFamily="34" charset="0"/>
              </a:rPr>
              <a:t>Contech</a:t>
            </a:r>
            <a:r>
              <a:rPr lang="en-US" sz="1400" dirty="0">
                <a:latin typeface="Candara" panose="020E0502030303020204" pitchFamily="34" charset="0"/>
              </a:rPr>
              <a:t> corrugated metal pipe for a storm water system designed for infiltration.  </a:t>
            </a:r>
          </a:p>
          <a:p>
            <a:endParaRPr lang="en-US" sz="1400" dirty="0">
              <a:latin typeface="Candara" panose="020E0502030303020204" pitchFamily="34" charset="0"/>
            </a:endParaRPr>
          </a:p>
          <a:p>
            <a:r>
              <a:rPr lang="en-US" sz="1400" dirty="0" err="1">
                <a:latin typeface="Candara" panose="020E0502030303020204" pitchFamily="34" charset="0"/>
              </a:rPr>
              <a:t>Contech</a:t>
            </a:r>
            <a:r>
              <a:rPr lang="en-US" sz="1400" dirty="0">
                <a:latin typeface="Candara" panose="020E0502030303020204" pitchFamily="34" charset="0"/>
              </a:rPr>
              <a:t> has several other products that can be used for detention or infiltration or both.</a:t>
            </a:r>
          </a:p>
        </p:txBody>
      </p:sp>
      <p:sp>
        <p:nvSpPr>
          <p:cNvPr id="4" name="Slide Number Placeholder 3"/>
          <p:cNvSpPr>
            <a:spLocks noGrp="1"/>
          </p:cNvSpPr>
          <p:nvPr>
            <p:ph type="sldNum" sz="quarter" idx="10"/>
          </p:nvPr>
        </p:nvSpPr>
        <p:spPr/>
        <p:txBody>
          <a:bodyPr/>
          <a:lstStyle/>
          <a:p>
            <a:fld id="{E83B2721-182F-44B6-88AF-0B20C5A46757}" type="slidenum">
              <a:rPr lang="en-US" smtClean="0"/>
              <a:t>40</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41</a:t>
            </a:fld>
            <a:endParaRPr lang="en-US"/>
          </a:p>
        </p:txBody>
      </p:sp>
    </p:spTree>
    <p:extLst>
      <p:ext uri="{BB962C8B-B14F-4D97-AF65-F5344CB8AC3E}">
        <p14:creationId xmlns:p14="http://schemas.microsoft.com/office/powerpoint/2010/main" val="2766760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Now we are going to look at some examples discussed on page 5 and 6 of the EPA Memo.</a:t>
            </a:r>
          </a:p>
        </p:txBody>
      </p:sp>
      <p:sp>
        <p:nvSpPr>
          <p:cNvPr id="4" name="Slide Number Placeholder 3"/>
          <p:cNvSpPr>
            <a:spLocks noGrp="1"/>
          </p:cNvSpPr>
          <p:nvPr>
            <p:ph type="sldNum" sz="quarter" idx="10"/>
          </p:nvPr>
        </p:nvSpPr>
        <p:spPr/>
        <p:txBody>
          <a:bodyPr/>
          <a:lstStyle/>
          <a:p>
            <a:fld id="{E83B2721-182F-44B6-88AF-0B20C5A46757}" type="slidenum">
              <a:rPr lang="en-US" smtClean="0"/>
              <a:t>42</a:t>
            </a:fld>
            <a:endParaRPr lang="en-US"/>
          </a:p>
        </p:txBody>
      </p:sp>
    </p:spTree>
    <p:extLst>
      <p:ext uri="{BB962C8B-B14F-4D97-AF65-F5344CB8AC3E}">
        <p14:creationId xmlns:p14="http://schemas.microsoft.com/office/powerpoint/2010/main" val="2989311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Before we consider these examples, I want to make a distinction between the 2 purposes for including perforated pipe drains in your storm water drainage system. </a:t>
            </a:r>
          </a:p>
          <a:p>
            <a:endParaRPr lang="en-US" sz="1400" dirty="0">
              <a:latin typeface="Candara" panose="020E0502030303020204" pitchFamily="34" charset="0"/>
            </a:endParaRPr>
          </a:p>
          <a:p>
            <a:r>
              <a:rPr lang="en-US" sz="1400" dirty="0">
                <a:latin typeface="Candara" panose="020E0502030303020204" pitchFamily="34" charset="0"/>
              </a:rPr>
              <a:t>&lt;click&gt;&lt;read the first paragraph&gt;</a:t>
            </a:r>
          </a:p>
          <a:p>
            <a:endParaRPr lang="en-US" sz="1400" dirty="0">
              <a:latin typeface="Candara" panose="020E0502030303020204" pitchFamily="34" charset="0"/>
            </a:endParaRPr>
          </a:p>
          <a:p>
            <a:r>
              <a:rPr lang="en-US" sz="1400" dirty="0">
                <a:latin typeface="Candara" panose="020E0502030303020204" pitchFamily="34" charset="0"/>
              </a:rPr>
              <a:t>&lt;click&gt;&lt; read the second paragraph&gt;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43</a:t>
            </a:fld>
            <a:endParaRPr lang="en-US"/>
          </a:p>
        </p:txBody>
      </p:sp>
    </p:spTree>
    <p:extLst>
      <p:ext uri="{BB962C8B-B14F-4D97-AF65-F5344CB8AC3E}">
        <p14:creationId xmlns:p14="http://schemas.microsoft.com/office/powerpoint/2010/main" val="819651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Here we see a </a:t>
            </a:r>
            <a:r>
              <a:rPr lang="en-US" sz="1400" dirty="0" err="1">
                <a:latin typeface="Candara" panose="020E0502030303020204" pitchFamily="34" charset="0"/>
              </a:rPr>
              <a:t>bioretention</a:t>
            </a:r>
            <a:r>
              <a:rPr lang="en-US" sz="1400" dirty="0">
                <a:latin typeface="Candara" panose="020E0502030303020204" pitchFamily="34" charset="0"/>
              </a:rPr>
              <a:t> area.  </a:t>
            </a:r>
          </a:p>
          <a:p>
            <a:endParaRPr lang="en-US" sz="1400" dirty="0">
              <a:latin typeface="Candara" panose="020E0502030303020204" pitchFamily="34" charset="0"/>
            </a:endParaRPr>
          </a:p>
          <a:p>
            <a:r>
              <a:rPr lang="en-US" sz="1400" dirty="0">
                <a:latin typeface="Candara" panose="020E0502030303020204" pitchFamily="34" charset="0"/>
              </a:rPr>
              <a:t>&lt;click&gt; It has an underdrain which is plumed to an overflow structure.  </a:t>
            </a:r>
          </a:p>
          <a:p>
            <a:endParaRPr lang="en-US" sz="1400" dirty="0">
              <a:latin typeface="Candara" panose="020E0502030303020204" pitchFamily="34" charset="0"/>
            </a:endParaRPr>
          </a:p>
          <a:p>
            <a:r>
              <a:rPr lang="en-US" sz="1400" dirty="0">
                <a:latin typeface="Candara" panose="020E0502030303020204" pitchFamily="34" charset="0"/>
              </a:rPr>
              <a:t>The primary purpose of the under drain is to collect and transport the excess storm water that does not infiltrate into the subsurface BELOW the underdrain to the over flow structure and its discharge pipe.</a:t>
            </a:r>
          </a:p>
          <a:p>
            <a:endParaRPr lang="en-US" sz="1400" dirty="0">
              <a:latin typeface="Candara" panose="020E0502030303020204" pitchFamily="34" charset="0"/>
            </a:endParaRPr>
          </a:p>
          <a:p>
            <a:r>
              <a:rPr lang="en-US" sz="1400" dirty="0">
                <a:latin typeface="Candara" panose="020E0502030303020204" pitchFamily="34" charset="0"/>
              </a:rPr>
              <a:t>&lt;click&gt;&lt;read the callout&gt;</a:t>
            </a:r>
          </a:p>
        </p:txBody>
      </p:sp>
      <p:sp>
        <p:nvSpPr>
          <p:cNvPr id="4" name="Slide Number Placeholder 3"/>
          <p:cNvSpPr>
            <a:spLocks noGrp="1"/>
          </p:cNvSpPr>
          <p:nvPr>
            <p:ph type="sldNum" sz="quarter" idx="10"/>
          </p:nvPr>
        </p:nvSpPr>
        <p:spPr/>
        <p:txBody>
          <a:bodyPr/>
          <a:lstStyle/>
          <a:p>
            <a:fld id="{E83B2721-182F-44B6-88AF-0B20C5A46757}" type="slidenum">
              <a:rPr lang="en-US" smtClean="0"/>
              <a:t>44</a:t>
            </a:fld>
            <a:endParaRPr lang="en-US"/>
          </a:p>
        </p:txBody>
      </p:sp>
    </p:spTree>
    <p:extLst>
      <p:ext uri="{BB962C8B-B14F-4D97-AF65-F5344CB8AC3E}">
        <p14:creationId xmlns:p14="http://schemas.microsoft.com/office/powerpoint/2010/main" val="998396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Similarly, here is a </a:t>
            </a:r>
            <a:r>
              <a:rPr lang="en-US" sz="1400" dirty="0" err="1">
                <a:latin typeface="Candara" panose="020E0502030303020204" pitchFamily="34" charset="0"/>
              </a:rPr>
              <a:t>bioswale</a:t>
            </a:r>
            <a:r>
              <a:rPr lang="en-US" sz="1400" dirty="0">
                <a:latin typeface="Candara" panose="020E0502030303020204" pitchFamily="34" charset="0"/>
              </a:rPr>
              <a:t> with an underdrain &lt;click&gt;.</a:t>
            </a:r>
          </a:p>
          <a:p>
            <a:endParaRPr lang="en-US" sz="1400" dirty="0">
              <a:latin typeface="Candara" panose="020E0502030303020204" pitchFamily="34" charset="0"/>
            </a:endParaRPr>
          </a:p>
          <a:p>
            <a:r>
              <a:rPr lang="en-US" sz="1400" dirty="0">
                <a:latin typeface="Candara" panose="020E0502030303020204" pitchFamily="34" charset="0"/>
              </a:rPr>
              <a:t>Ask yourself the question – Where does the storm water in the underdrain discharge to?</a:t>
            </a:r>
          </a:p>
          <a:p>
            <a:endParaRPr lang="en-US" sz="1400" dirty="0">
              <a:latin typeface="Candara" panose="020E0502030303020204" pitchFamily="34" charset="0"/>
            </a:endParaRPr>
          </a:p>
          <a:p>
            <a:r>
              <a:rPr lang="en-US" sz="1400" dirty="0">
                <a:latin typeface="Candara" panose="020E0502030303020204" pitchFamily="34" charset="0"/>
              </a:rPr>
              <a:t>&lt;click&gt;&lt;read the callout&gt;</a:t>
            </a:r>
          </a:p>
        </p:txBody>
      </p:sp>
      <p:sp>
        <p:nvSpPr>
          <p:cNvPr id="4" name="Slide Number Placeholder 3"/>
          <p:cNvSpPr>
            <a:spLocks noGrp="1"/>
          </p:cNvSpPr>
          <p:nvPr>
            <p:ph type="sldNum" sz="quarter" idx="10"/>
          </p:nvPr>
        </p:nvSpPr>
        <p:spPr/>
        <p:txBody>
          <a:bodyPr/>
          <a:lstStyle/>
          <a:p>
            <a:fld id="{E83B2721-182F-44B6-88AF-0B20C5A46757}" type="slidenum">
              <a:rPr lang="en-US" smtClean="0"/>
              <a:t>45</a:t>
            </a:fld>
            <a:endParaRPr lang="en-US"/>
          </a:p>
        </p:txBody>
      </p:sp>
    </p:spTree>
    <p:extLst>
      <p:ext uri="{BB962C8B-B14F-4D97-AF65-F5344CB8AC3E}">
        <p14:creationId xmlns:p14="http://schemas.microsoft.com/office/powerpoint/2010/main" val="3763817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Permeable pavement on its own does not constitute a UIC well. </a:t>
            </a:r>
          </a:p>
          <a:p>
            <a:endParaRPr lang="en-US" sz="1400" dirty="0">
              <a:latin typeface="Candara" panose="020E0502030303020204" pitchFamily="34" charset="0"/>
            </a:endParaRPr>
          </a:p>
          <a:p>
            <a:r>
              <a:rPr lang="en-US" sz="1400" dirty="0">
                <a:latin typeface="Candara" panose="020E0502030303020204" pitchFamily="34" charset="0"/>
              </a:rPr>
              <a:t>However, </a:t>
            </a:r>
            <a:r>
              <a:rPr lang="en-US" sz="1400" dirty="0" smtClean="0">
                <a:latin typeface="Candara" panose="020E0502030303020204" pitchFamily="34" charset="0"/>
              </a:rPr>
              <a:t>&lt;click&gt;</a:t>
            </a:r>
            <a:r>
              <a:rPr lang="en-US" sz="1400" baseline="0" dirty="0" smtClean="0">
                <a:latin typeface="Candara" panose="020E0502030303020204" pitchFamily="34" charset="0"/>
              </a:rPr>
              <a:t> </a:t>
            </a:r>
            <a:r>
              <a:rPr lang="en-US" sz="1400" dirty="0" smtClean="0">
                <a:latin typeface="Candara" panose="020E0502030303020204" pitchFamily="34" charset="0"/>
              </a:rPr>
              <a:t>the </a:t>
            </a:r>
            <a:r>
              <a:rPr lang="en-US" sz="1400" dirty="0">
                <a:latin typeface="Candara" panose="020E0502030303020204" pitchFamily="34" charset="0"/>
              </a:rPr>
              <a:t>same thought process as before applies to permeable pavement with an </a:t>
            </a:r>
            <a:r>
              <a:rPr lang="en-US" sz="1400" dirty="0" smtClean="0">
                <a:latin typeface="Candara" panose="020E0502030303020204" pitchFamily="34" charset="0"/>
              </a:rPr>
              <a:t>underdrain.</a:t>
            </a:r>
            <a:endParaRPr lang="en-US" sz="1400" dirty="0">
              <a:latin typeface="Candara" panose="020E0502030303020204" pitchFamily="34" charset="0"/>
            </a:endParaRPr>
          </a:p>
          <a:p>
            <a:endParaRPr lang="en-US" sz="1400" dirty="0">
              <a:latin typeface="Candara" panose="020E0502030303020204" pitchFamily="34" charset="0"/>
            </a:endParaRPr>
          </a:p>
          <a:p>
            <a:r>
              <a:rPr lang="en-US" sz="1400" dirty="0">
                <a:latin typeface="Candara" panose="020E0502030303020204" pitchFamily="34" charset="0"/>
              </a:rPr>
              <a:t>&lt;click&gt;&lt;read the call out&gt;</a:t>
            </a:r>
          </a:p>
        </p:txBody>
      </p:sp>
      <p:sp>
        <p:nvSpPr>
          <p:cNvPr id="4" name="Slide Number Placeholder 3"/>
          <p:cNvSpPr>
            <a:spLocks noGrp="1"/>
          </p:cNvSpPr>
          <p:nvPr>
            <p:ph type="sldNum" sz="quarter" idx="10"/>
          </p:nvPr>
        </p:nvSpPr>
        <p:spPr/>
        <p:txBody>
          <a:bodyPr/>
          <a:lstStyle/>
          <a:p>
            <a:fld id="{E83B2721-182F-44B6-88AF-0B20C5A46757}" type="slidenum">
              <a:rPr lang="en-US" smtClean="0"/>
              <a:t>46</a:t>
            </a:fld>
            <a:endParaRPr lang="en-US"/>
          </a:p>
        </p:txBody>
      </p:sp>
    </p:spTree>
    <p:extLst>
      <p:ext uri="{BB962C8B-B14F-4D97-AF65-F5344CB8AC3E}">
        <p14:creationId xmlns:p14="http://schemas.microsoft.com/office/powerpoint/2010/main" val="3045895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And not to beat a dead horse, but if your planter box has an underdrain, ask yourself the question </a:t>
            </a:r>
          </a:p>
          <a:p>
            <a:endParaRPr lang="en-US" sz="1400" dirty="0">
              <a:latin typeface="Candara" panose="020E0502030303020204" pitchFamily="34" charset="0"/>
            </a:endParaRPr>
          </a:p>
          <a:p>
            <a:r>
              <a:rPr lang="en-US" sz="1400" dirty="0">
                <a:latin typeface="Candara" panose="020E0502030303020204" pitchFamily="34" charset="0"/>
              </a:rPr>
              <a:t>&lt;wait for any reaction from the audience&gt;  &lt;click&gt; &lt;read the callout&gt;</a:t>
            </a:r>
          </a:p>
        </p:txBody>
      </p:sp>
      <p:sp>
        <p:nvSpPr>
          <p:cNvPr id="4" name="Slide Number Placeholder 3"/>
          <p:cNvSpPr>
            <a:spLocks noGrp="1"/>
          </p:cNvSpPr>
          <p:nvPr>
            <p:ph type="sldNum" sz="quarter" idx="10"/>
          </p:nvPr>
        </p:nvSpPr>
        <p:spPr/>
        <p:txBody>
          <a:bodyPr/>
          <a:lstStyle/>
          <a:p>
            <a:fld id="{E83B2721-182F-44B6-88AF-0B20C5A46757}" type="slidenum">
              <a:rPr lang="en-US" smtClean="0"/>
              <a:t>47</a:t>
            </a:fld>
            <a:endParaRPr lang="en-US"/>
          </a:p>
        </p:txBody>
      </p:sp>
    </p:spTree>
    <p:extLst>
      <p:ext uri="{BB962C8B-B14F-4D97-AF65-F5344CB8AC3E}">
        <p14:creationId xmlns:p14="http://schemas.microsoft.com/office/powerpoint/2010/main" val="1070944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We hope you now know what questions you need to ask to determine whether or not your storm water drainage system has a Class V Storm Water Drainage Well.</a:t>
            </a:r>
          </a:p>
          <a:p>
            <a:endParaRPr lang="en-US" sz="1400" dirty="0">
              <a:latin typeface="Candara" panose="020E0502030303020204" pitchFamily="34" charset="0"/>
            </a:endParaRPr>
          </a:p>
          <a:p>
            <a:r>
              <a:rPr lang="en-US" sz="1400" dirty="0">
                <a:latin typeface="Candara" panose="020E0502030303020204" pitchFamily="34" charset="0"/>
              </a:rPr>
              <a:t>Now how do we at DWQ deal with these wells?</a:t>
            </a:r>
          </a:p>
        </p:txBody>
      </p:sp>
      <p:sp>
        <p:nvSpPr>
          <p:cNvPr id="4" name="Slide Number Placeholder 3"/>
          <p:cNvSpPr>
            <a:spLocks noGrp="1"/>
          </p:cNvSpPr>
          <p:nvPr>
            <p:ph type="sldNum" sz="quarter" idx="10"/>
          </p:nvPr>
        </p:nvSpPr>
        <p:spPr/>
        <p:txBody>
          <a:bodyPr/>
          <a:lstStyle/>
          <a:p>
            <a:fld id="{E83B2721-182F-44B6-88AF-0B20C5A46757}" type="slidenum">
              <a:rPr lang="en-US" smtClean="0"/>
              <a:t>48</a:t>
            </a:fld>
            <a:endParaRPr lang="en-US"/>
          </a:p>
        </p:txBody>
      </p:sp>
    </p:spTree>
    <p:extLst>
      <p:ext uri="{BB962C8B-B14F-4D97-AF65-F5344CB8AC3E}">
        <p14:creationId xmlns:p14="http://schemas.microsoft.com/office/powerpoint/2010/main" val="2570489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In your Utah General Permit for Discharges from Small MS4s, there is an objective to maintain pre-development hydrology in new developments or to improve the hydrology of redeveloped sites.</a:t>
            </a:r>
          </a:p>
        </p:txBody>
      </p:sp>
      <p:sp>
        <p:nvSpPr>
          <p:cNvPr id="4" name="Slide Number Placeholder 3"/>
          <p:cNvSpPr>
            <a:spLocks noGrp="1"/>
          </p:cNvSpPr>
          <p:nvPr>
            <p:ph type="sldNum" sz="quarter" idx="10"/>
          </p:nvPr>
        </p:nvSpPr>
        <p:spPr/>
        <p:txBody>
          <a:bodyPr/>
          <a:lstStyle/>
          <a:p>
            <a:fld id="{E83B2721-182F-44B6-88AF-0B20C5A46757}" type="slidenum">
              <a:rPr lang="en-US" smtClean="0"/>
              <a:t>49</a:t>
            </a:fld>
            <a:endParaRPr lang="en-US"/>
          </a:p>
        </p:txBody>
      </p:sp>
    </p:spTree>
    <p:extLst>
      <p:ext uri="{BB962C8B-B14F-4D97-AF65-F5344CB8AC3E}">
        <p14:creationId xmlns:p14="http://schemas.microsoft.com/office/powerpoint/2010/main" val="386823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ndara" panose="020E0502030303020204" pitchFamily="34" charset="0"/>
              </a:rPr>
              <a:t>The non-endangerment standard for the UIC Program is codified in our state rules at R317-7-5.3 and in the federal rules at 40 CFR 144.12(A).  It states that:</a:t>
            </a:r>
          </a:p>
          <a:p>
            <a:endParaRPr lang="en-US" sz="1600" dirty="0">
              <a:latin typeface="Candara" panose="020E0502030303020204" pitchFamily="34" charset="0"/>
            </a:endParaRPr>
          </a:p>
          <a:p>
            <a:r>
              <a:rPr lang="en-US" sz="1600" dirty="0">
                <a:latin typeface="Candara" panose="020E0502030303020204" pitchFamily="34" charset="0"/>
              </a:rPr>
              <a:t> &lt;read the slide&gt;</a:t>
            </a:r>
          </a:p>
          <a:p>
            <a:endParaRPr lang="en-US" sz="1600" dirty="0">
              <a:latin typeface="Candara" panose="020E0502030303020204" pitchFamily="34" charset="0"/>
            </a:endParaRPr>
          </a:p>
          <a:p>
            <a:r>
              <a:rPr lang="en-US" sz="1600" dirty="0">
                <a:latin typeface="Candara" panose="020E0502030303020204" pitchFamily="34" charset="0"/>
              </a:rPr>
              <a:t>As we see from the non-endangerment standard, the singular reason for the existence of the UIC Program is to protect USDWs.</a:t>
            </a:r>
          </a:p>
        </p:txBody>
      </p:sp>
      <p:sp>
        <p:nvSpPr>
          <p:cNvPr id="4" name="Slide Number Placeholder 3"/>
          <p:cNvSpPr>
            <a:spLocks noGrp="1"/>
          </p:cNvSpPr>
          <p:nvPr>
            <p:ph type="sldNum" sz="quarter" idx="10"/>
          </p:nvPr>
        </p:nvSpPr>
        <p:spPr/>
        <p:txBody>
          <a:bodyPr/>
          <a:lstStyle/>
          <a:p>
            <a:fld id="{E83B2721-182F-44B6-88AF-0B20C5A46757}" type="slidenum">
              <a:rPr lang="en-US" smtClean="0"/>
              <a:t>5</a:t>
            </a:fld>
            <a:endParaRPr lang="en-US"/>
          </a:p>
        </p:txBody>
      </p:sp>
    </p:spTree>
    <p:extLst>
      <p:ext uri="{BB962C8B-B14F-4D97-AF65-F5344CB8AC3E}">
        <p14:creationId xmlns:p14="http://schemas.microsoft.com/office/powerpoint/2010/main" val="756616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&lt;read the slide&gt;</a:t>
            </a:r>
          </a:p>
        </p:txBody>
      </p:sp>
      <p:sp>
        <p:nvSpPr>
          <p:cNvPr id="4" name="Slide Number Placeholder 3"/>
          <p:cNvSpPr>
            <a:spLocks noGrp="1"/>
          </p:cNvSpPr>
          <p:nvPr>
            <p:ph type="sldNum" sz="quarter" idx="10"/>
          </p:nvPr>
        </p:nvSpPr>
        <p:spPr/>
        <p:txBody>
          <a:bodyPr/>
          <a:lstStyle/>
          <a:p>
            <a:fld id="{E83B2721-182F-44B6-88AF-0B20C5A46757}" type="slidenum">
              <a:rPr lang="en-US" smtClean="0"/>
              <a:t>50</a:t>
            </a:fld>
            <a:endParaRPr lang="en-US"/>
          </a:p>
        </p:txBody>
      </p:sp>
    </p:spTree>
    <p:extLst>
      <p:ext uri="{BB962C8B-B14F-4D97-AF65-F5344CB8AC3E}">
        <p14:creationId xmlns:p14="http://schemas.microsoft.com/office/powerpoint/2010/main" val="3868231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Included in the reporting requirements of your Small MS4 General Storm Water Permit is the requirement to identify the UIC Class V Storm Water Drainage Wells in your jurisdiction.  This requirement is on page 3 of the annual report form.</a:t>
            </a:r>
          </a:p>
          <a:p>
            <a:endParaRPr lang="en-US" sz="1400" dirty="0">
              <a:latin typeface="Candara" panose="020E0502030303020204" pitchFamily="34" charset="0"/>
            </a:endParaRPr>
          </a:p>
          <a:p>
            <a:r>
              <a:rPr lang="en-US" sz="1400" dirty="0">
                <a:latin typeface="Candara" panose="020E0502030303020204" pitchFamily="34" charset="0"/>
              </a:rPr>
              <a:t>&lt;read second paragraph&gt;</a:t>
            </a:r>
          </a:p>
        </p:txBody>
      </p:sp>
      <p:sp>
        <p:nvSpPr>
          <p:cNvPr id="4" name="Slide Number Placeholder 3"/>
          <p:cNvSpPr>
            <a:spLocks noGrp="1"/>
          </p:cNvSpPr>
          <p:nvPr>
            <p:ph type="sldNum" sz="quarter" idx="10"/>
          </p:nvPr>
        </p:nvSpPr>
        <p:spPr/>
        <p:txBody>
          <a:bodyPr/>
          <a:lstStyle/>
          <a:p>
            <a:fld id="{E83B2721-182F-44B6-88AF-0B20C5A46757}" type="slidenum">
              <a:rPr lang="en-US" smtClean="0"/>
              <a:t>51</a:t>
            </a:fld>
            <a:endParaRPr lang="en-US"/>
          </a:p>
        </p:txBody>
      </p:sp>
    </p:spTree>
    <p:extLst>
      <p:ext uri="{BB962C8B-B14F-4D97-AF65-F5344CB8AC3E}">
        <p14:creationId xmlns:p14="http://schemas.microsoft.com/office/powerpoint/2010/main" val="3868231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52</a:t>
            </a:fld>
            <a:endParaRPr lang="en-US"/>
          </a:p>
        </p:txBody>
      </p:sp>
    </p:spTree>
    <p:extLst>
      <p:ext uri="{BB962C8B-B14F-4D97-AF65-F5344CB8AC3E}">
        <p14:creationId xmlns:p14="http://schemas.microsoft.com/office/powerpoint/2010/main" val="3868231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53</a:t>
            </a:fld>
            <a:endParaRPr lang="en-US"/>
          </a:p>
        </p:txBody>
      </p:sp>
    </p:spTree>
    <p:extLst>
      <p:ext uri="{BB962C8B-B14F-4D97-AF65-F5344CB8AC3E}">
        <p14:creationId xmlns:p14="http://schemas.microsoft.com/office/powerpoint/2010/main" val="38682315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54</a:t>
            </a:fld>
            <a:endParaRPr lang="en-US"/>
          </a:p>
        </p:txBody>
      </p:sp>
    </p:spTree>
    <p:extLst>
      <p:ext uri="{BB962C8B-B14F-4D97-AF65-F5344CB8AC3E}">
        <p14:creationId xmlns:p14="http://schemas.microsoft.com/office/powerpoint/2010/main" val="3868231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2721-182F-44B6-88AF-0B20C5A46757}" type="slidenum">
              <a:rPr lang="en-US" smtClean="0"/>
              <a:t>55</a:t>
            </a:fld>
            <a:endParaRPr lang="en-US"/>
          </a:p>
        </p:txBody>
      </p:sp>
    </p:spTree>
    <p:extLst>
      <p:ext uri="{BB962C8B-B14F-4D97-AF65-F5344CB8AC3E}">
        <p14:creationId xmlns:p14="http://schemas.microsoft.com/office/powerpoint/2010/main" val="12221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ndara" panose="020E0502030303020204" pitchFamily="34" charset="0"/>
              </a:rPr>
              <a:t>So what exactly is a USDW?</a:t>
            </a:r>
          </a:p>
          <a:p>
            <a:endParaRPr lang="en-US" sz="1600" dirty="0">
              <a:latin typeface="Candara" panose="020E0502030303020204" pitchFamily="34" charset="0"/>
            </a:endParaRPr>
          </a:p>
          <a:p>
            <a:r>
              <a:rPr lang="en-US" sz="1600" dirty="0">
                <a:latin typeface="Candara" panose="020E0502030303020204" pitchFamily="34" charset="0"/>
              </a:rPr>
              <a:t>Underground Sources of Drinking Water is defined in the state and federal regulations as follows:</a:t>
            </a:r>
          </a:p>
          <a:p>
            <a:endParaRPr lang="en-US" sz="1600" dirty="0">
              <a:latin typeface="Candara" panose="020E0502030303020204" pitchFamily="34" charset="0"/>
            </a:endParaRPr>
          </a:p>
          <a:p>
            <a:r>
              <a:rPr lang="en-US" sz="1600" dirty="0">
                <a:latin typeface="Candara" panose="020E0502030303020204" pitchFamily="34" charset="0"/>
              </a:rPr>
              <a:t>&lt;read the slide&gt;</a:t>
            </a:r>
          </a:p>
          <a:p>
            <a:endParaRPr lang="en-US" sz="1600" dirty="0">
              <a:latin typeface="Candara" panose="020E0502030303020204" pitchFamily="34" charset="0"/>
            </a:endParaRPr>
          </a:p>
          <a:p>
            <a:r>
              <a:rPr lang="en-US" sz="1600" dirty="0">
                <a:latin typeface="Candara" panose="020E0502030303020204" pitchFamily="34" charset="0"/>
              </a:rPr>
              <a:t>We could discuss the nuances of the individual elements of the definition of USDWs for several hours, but suffice it to say that the UIC Program protects aquifers that currently supply drinking water to the public or </a:t>
            </a:r>
            <a:r>
              <a:rPr lang="en-US" sz="1600" i="1" dirty="0">
                <a:latin typeface="Candara" panose="020E0502030303020204" pitchFamily="34" charset="0"/>
              </a:rPr>
              <a:t>could</a:t>
            </a:r>
            <a:r>
              <a:rPr lang="en-US" sz="1600" dirty="0">
                <a:latin typeface="Candara" panose="020E0502030303020204" pitchFamily="34" charset="0"/>
              </a:rPr>
              <a:t> supply drinking water to the public in the future.</a:t>
            </a:r>
          </a:p>
          <a:p>
            <a:endParaRPr lang="en-US" sz="1600" dirty="0">
              <a:latin typeface="Candara" panose="020E0502030303020204" pitchFamily="34" charset="0"/>
            </a:endParaRPr>
          </a:p>
          <a:p>
            <a:r>
              <a:rPr lang="en-US" sz="1600" dirty="0">
                <a:latin typeface="Candara" panose="020E0502030303020204" pitchFamily="34" charset="0"/>
              </a:rPr>
              <a:t>A discussion of the term ‘exempted aquifer’ would be an exit ramp to another long , complicated presentation that we won’t take today.</a:t>
            </a:r>
          </a:p>
        </p:txBody>
      </p:sp>
      <p:sp>
        <p:nvSpPr>
          <p:cNvPr id="4" name="Slide Number Placeholder 3"/>
          <p:cNvSpPr>
            <a:spLocks noGrp="1"/>
          </p:cNvSpPr>
          <p:nvPr>
            <p:ph type="sldNum" sz="quarter" idx="10"/>
          </p:nvPr>
        </p:nvSpPr>
        <p:spPr/>
        <p:txBody>
          <a:bodyPr/>
          <a:lstStyle/>
          <a:p>
            <a:fld id="{E83B2721-182F-44B6-88AF-0B20C5A46757}" type="slidenum">
              <a:rPr lang="en-US" smtClean="0"/>
              <a:t>6</a:t>
            </a:fld>
            <a:endParaRPr lang="en-US"/>
          </a:p>
        </p:txBody>
      </p:sp>
    </p:spTree>
    <p:extLst>
      <p:ext uri="{BB962C8B-B14F-4D97-AF65-F5344CB8AC3E}">
        <p14:creationId xmlns:p14="http://schemas.microsoft.com/office/powerpoint/2010/main" val="300431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ndara" panose="020E0502030303020204" pitchFamily="34" charset="0"/>
              </a:rPr>
              <a:t>An important note regarding the classification of injection wells.</a:t>
            </a:r>
          </a:p>
          <a:p>
            <a:endParaRPr lang="en-US" sz="1600" dirty="0">
              <a:latin typeface="Candara" panose="020E0502030303020204" pitchFamily="34" charset="0"/>
            </a:endParaRPr>
          </a:p>
          <a:p>
            <a:r>
              <a:rPr lang="en-US" sz="1600" dirty="0">
                <a:latin typeface="Candara" panose="020E0502030303020204" pitchFamily="34" charset="0"/>
              </a:rPr>
              <a:t>&lt;read the slide&gt;</a:t>
            </a:r>
          </a:p>
          <a:p>
            <a:endParaRPr lang="en-US" sz="1600" dirty="0">
              <a:latin typeface="Candara" panose="020E0502030303020204" pitchFamily="34" charset="0"/>
            </a:endParaRPr>
          </a:p>
          <a:p>
            <a:r>
              <a:rPr lang="en-US" sz="1600" dirty="0">
                <a:latin typeface="Candara" panose="020E0502030303020204" pitchFamily="34" charset="0"/>
              </a:rPr>
              <a:t>Well construction is important, as we will see later, but not in the classification of the wells.</a:t>
            </a:r>
          </a:p>
        </p:txBody>
      </p:sp>
      <p:sp>
        <p:nvSpPr>
          <p:cNvPr id="4" name="Slide Number Placeholder 3"/>
          <p:cNvSpPr>
            <a:spLocks noGrp="1"/>
          </p:cNvSpPr>
          <p:nvPr>
            <p:ph type="sldNum" sz="quarter" idx="10"/>
          </p:nvPr>
        </p:nvSpPr>
        <p:spPr/>
        <p:txBody>
          <a:bodyPr/>
          <a:lstStyle/>
          <a:p>
            <a:fld id="{E83B2721-182F-44B6-88AF-0B20C5A46757}" type="slidenum">
              <a:rPr lang="en-US" smtClean="0"/>
              <a:t>7</a:t>
            </a:fld>
            <a:endParaRPr lang="en-US"/>
          </a:p>
        </p:txBody>
      </p:sp>
    </p:spTree>
    <p:extLst>
      <p:ext uri="{BB962C8B-B14F-4D97-AF65-F5344CB8AC3E}">
        <p14:creationId xmlns:p14="http://schemas.microsoft.com/office/powerpoint/2010/main" val="41315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ndara" panose="020E0502030303020204" pitchFamily="34" charset="0"/>
              </a:rPr>
              <a:t>So let’s take a look at the UIC Well Classes and Subclasses.</a:t>
            </a:r>
          </a:p>
        </p:txBody>
      </p:sp>
      <p:sp>
        <p:nvSpPr>
          <p:cNvPr id="4" name="Slide Number Placeholder 3"/>
          <p:cNvSpPr>
            <a:spLocks noGrp="1"/>
          </p:cNvSpPr>
          <p:nvPr>
            <p:ph type="sldNum" sz="quarter" idx="10"/>
          </p:nvPr>
        </p:nvSpPr>
        <p:spPr/>
        <p:txBody>
          <a:bodyPr/>
          <a:lstStyle/>
          <a:p>
            <a:fld id="{E83B2721-182F-44B6-88AF-0B20C5A46757}" type="slidenum">
              <a:rPr lang="en-US" smtClean="0"/>
              <a:t>8</a:t>
            </a:fld>
            <a:endParaRPr lang="en-US"/>
          </a:p>
        </p:txBody>
      </p:sp>
    </p:spTree>
    <p:extLst>
      <p:ext uri="{BB962C8B-B14F-4D97-AF65-F5344CB8AC3E}">
        <p14:creationId xmlns:p14="http://schemas.microsoft.com/office/powerpoint/2010/main" val="366423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ndara" panose="020E0502030303020204" pitchFamily="34" charset="0"/>
              </a:rPr>
              <a:t>As we have just seen, the UIC Program covers A Lot of territory.</a:t>
            </a:r>
          </a:p>
        </p:txBody>
      </p:sp>
      <p:sp>
        <p:nvSpPr>
          <p:cNvPr id="4" name="Slide Number Placeholder 3"/>
          <p:cNvSpPr>
            <a:spLocks noGrp="1"/>
          </p:cNvSpPr>
          <p:nvPr>
            <p:ph type="sldNum" sz="quarter" idx="10"/>
          </p:nvPr>
        </p:nvSpPr>
        <p:spPr/>
        <p:txBody>
          <a:bodyPr/>
          <a:lstStyle/>
          <a:p>
            <a:fld id="{E83B2721-182F-44B6-88AF-0B20C5A46757}" type="slidenum">
              <a:rPr lang="en-US" smtClean="0"/>
              <a:t>9</a:t>
            </a:fld>
            <a:endParaRPr lang="en-US"/>
          </a:p>
        </p:txBody>
      </p:sp>
    </p:spTree>
    <p:extLst>
      <p:ext uri="{BB962C8B-B14F-4D97-AF65-F5344CB8AC3E}">
        <p14:creationId xmlns:p14="http://schemas.microsoft.com/office/powerpoint/2010/main" val="232891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8640486-0539-44A3-8D2E-1284FF097E11}"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4B14FAF-B983-4009-9396-7E9E5DE088F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40486-0539-44A3-8D2E-1284FF097E11}"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4FAF-B983-4009-9396-7E9E5DE088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40486-0539-44A3-8D2E-1284FF097E11}"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4FAF-B983-4009-9396-7E9E5DE088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40486-0539-44A3-8D2E-1284FF097E11}"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4FAF-B983-4009-9396-7E9E5DE088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8640486-0539-44A3-8D2E-1284FF097E11}" type="datetimeFigureOut">
              <a:rPr lang="en-US" smtClean="0"/>
              <a:t>10/28/2015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4FAF-B983-4009-9396-7E9E5DE088F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640486-0539-44A3-8D2E-1284FF097E11}"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4FAF-B983-4009-9396-7E9E5DE088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640486-0539-44A3-8D2E-1284FF097E11}"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14FAF-B983-4009-9396-7E9E5DE088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40486-0539-44A3-8D2E-1284FF097E11}"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14FAF-B983-4009-9396-7E9E5DE088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8640486-0539-44A3-8D2E-1284FF097E11}"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14FAF-B983-4009-9396-7E9E5DE088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640486-0539-44A3-8D2E-1284FF097E11}"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4FAF-B983-4009-9396-7E9E5DE088F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8640486-0539-44A3-8D2E-1284FF097E11}" type="datetimeFigureOut">
              <a:rPr lang="en-US" smtClean="0"/>
              <a:t>10/28/2015</a:t>
            </a:fld>
            <a:endParaRPr lang="en-US"/>
          </a:p>
        </p:txBody>
      </p:sp>
      <p:sp>
        <p:nvSpPr>
          <p:cNvPr id="7" name="Slide Number Placeholder 6"/>
          <p:cNvSpPr>
            <a:spLocks noGrp="1"/>
          </p:cNvSpPr>
          <p:nvPr>
            <p:ph type="sldNum" sz="quarter" idx="12"/>
          </p:nvPr>
        </p:nvSpPr>
        <p:spPr/>
        <p:txBody>
          <a:bodyPr/>
          <a:lstStyle/>
          <a:p>
            <a:fld id="{04B14FAF-B983-4009-9396-7E9E5DE088F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8640486-0539-44A3-8D2E-1284FF097E11}" type="datetimeFigureOut">
              <a:rPr lang="en-US" smtClean="0"/>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4B14FAF-B983-4009-9396-7E9E5DE088F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hyperlink" Target="http://water.epa.gov/infrastructure/greeninfrastructure/gi_partners.cf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ater.epa.gov/infrastructure/greeninfrastructure/gi_design.cf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4.JP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waterquality.utah.gov/UPDES/docs/2009/07Jul/MS4_UT_09_annual_report_form.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waterquality.utah.gov/UIC/UICForms/UICForms.ht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aterquality.utah.gov/UIC/UICWellClasses/UICWellClass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b="1" dirty="0" smtClean="0"/>
              <a:t>When are they UIC Class V wells?</a:t>
            </a:r>
            <a:endParaRPr lang="en-US" sz="2400" b="1" dirty="0"/>
          </a:p>
        </p:txBody>
      </p:sp>
      <p:sp>
        <p:nvSpPr>
          <p:cNvPr id="2" name="Title 1"/>
          <p:cNvSpPr>
            <a:spLocks noGrp="1"/>
          </p:cNvSpPr>
          <p:nvPr>
            <p:ph type="ctrTitle"/>
          </p:nvPr>
        </p:nvSpPr>
        <p:spPr/>
        <p:txBody>
          <a:bodyPr/>
          <a:lstStyle/>
          <a:p>
            <a:r>
              <a:rPr lang="en-US" spc="300" dirty="0" smtClean="0">
                <a:effectLst>
                  <a:outerShdw blurRad="38100" dist="38100" dir="2700000" algn="tl">
                    <a:srgbClr val="000000">
                      <a:alpha val="43137"/>
                    </a:srgbClr>
                  </a:outerShdw>
                </a:effectLst>
              </a:rPr>
              <a:t>Storm water Management Systems</a:t>
            </a:r>
            <a:endParaRPr lang="en-US" spc="300"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6734537" y="5791200"/>
            <a:ext cx="2257063" cy="914400"/>
          </a:xfrm>
          <a:prstGeom prst="rect">
            <a:avLst/>
          </a:prstGeom>
        </p:spPr>
      </p:pic>
      <p:sp>
        <p:nvSpPr>
          <p:cNvPr id="5" name="Action Button: Forward or Next 4">
            <a:hlinkClick r:id="" action="ppaction://hlinkshowjump?jump=nextslide" highlightClick="1"/>
          </p:cNvPr>
          <p:cNvSpPr>
            <a:spLocks noChangeAspect="1"/>
          </p:cNvSpPr>
          <p:nvPr/>
        </p:nvSpPr>
        <p:spPr>
          <a:xfrm>
            <a:off x="137160" y="6248400"/>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558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Underground Injection?</a:t>
            </a:r>
            <a:endParaRPr lang="en-US" dirty="0"/>
          </a:p>
        </p:txBody>
      </p:sp>
      <p:sp>
        <p:nvSpPr>
          <p:cNvPr id="3" name="Text Placeholder 2"/>
          <p:cNvSpPr>
            <a:spLocks noGrp="1"/>
          </p:cNvSpPr>
          <p:nvPr>
            <p:ph type="body" idx="1"/>
          </p:nvPr>
        </p:nvSpPr>
        <p:spPr/>
        <p:txBody>
          <a:bodyPr>
            <a:noAutofit/>
          </a:bodyPr>
          <a:lstStyle/>
          <a:p>
            <a:r>
              <a:rPr lang="en-US" sz="2800" b="1" dirty="0" smtClean="0"/>
              <a:t>…And What is a UIC Well, Anyway?</a:t>
            </a:r>
            <a:endParaRPr lang="en-US" sz="28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Forward or Next 4">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3" name="Action Button: Back or Previous 2">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Forward or Next 3">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9940" y="1548348"/>
            <a:ext cx="8366859" cy="3785652"/>
          </a:xfrm>
          <a:prstGeom prst="rect">
            <a:avLst/>
          </a:prstGeom>
        </p:spPr>
        <p:txBody>
          <a:bodyPr wrap="square">
            <a:spAutoFit/>
          </a:bodyPr>
          <a:lstStyle/>
          <a:p>
            <a:pPr algn="ctr"/>
            <a:r>
              <a:rPr lang="en-US" sz="4000" b="1" dirty="0" smtClean="0"/>
              <a:t>Underground </a:t>
            </a:r>
            <a:r>
              <a:rPr lang="en-US" sz="4000" b="1" dirty="0"/>
              <a:t>Injection</a:t>
            </a:r>
            <a:r>
              <a:rPr lang="en-US" sz="4000" dirty="0"/>
              <a:t> is the subsurface emplacement of fluids </a:t>
            </a:r>
            <a:r>
              <a:rPr lang="en-US" sz="4000" dirty="0" smtClean="0"/>
              <a:t>through a well, where ‘fluids’ refers to a </a:t>
            </a:r>
            <a:r>
              <a:rPr lang="en-US" sz="4000" dirty="0"/>
              <a:t>substance that has no fixed shape and yields easily to external pressure - slurry, liquid, or </a:t>
            </a:r>
            <a:r>
              <a:rPr lang="en-US" sz="4000" dirty="0" smtClean="0"/>
              <a:t>gas.</a:t>
            </a:r>
            <a:endParaRPr lang="en-US" sz="4000" dirty="0"/>
          </a:p>
        </p:txBody>
      </p:sp>
    </p:spTree>
    <p:extLst>
      <p:ext uri="{BB962C8B-B14F-4D97-AF65-F5344CB8AC3E}">
        <p14:creationId xmlns:p14="http://schemas.microsoft.com/office/powerpoint/2010/main" val="2103667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smtClean="0"/>
              <a:t>UIC Well Gotcha!</a:t>
            </a:r>
            <a:endParaRPr lang="en-US" sz="2200" dirty="0"/>
          </a:p>
        </p:txBody>
      </p:sp>
      <p:sp>
        <p:nvSpPr>
          <p:cNvPr id="3" name="Content Placeholder 2"/>
          <p:cNvSpPr>
            <a:spLocks noGrp="1"/>
          </p:cNvSpPr>
          <p:nvPr>
            <p:ph idx="1"/>
          </p:nvPr>
        </p:nvSpPr>
        <p:spPr/>
        <p:txBody>
          <a:bodyPr>
            <a:normAutofit/>
          </a:bodyPr>
          <a:lstStyle/>
          <a:p>
            <a:pPr marL="114300" indent="0">
              <a:buNone/>
            </a:pPr>
            <a:endParaRPr lang="en-US" dirty="0" smtClean="0"/>
          </a:p>
          <a:p>
            <a:pPr marL="114300" indent="0">
              <a:buNone/>
            </a:pPr>
            <a:r>
              <a:rPr lang="en-US" sz="4000" dirty="0" smtClean="0"/>
              <a:t>‘Subsurface emplacement of fluid’ takes place by a wide variety of means, BUT if the ‘means’ meets the definition of a ‘well’ under the UIC Program it is subject to regulation under the UIC Program.</a:t>
            </a:r>
            <a:endParaRPr lang="en-US" sz="4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69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smtClean="0"/>
              <a:t>What is a UIC Well?</a:t>
            </a:r>
            <a:br>
              <a:rPr lang="en-US" sz="3600" b="1" cap="small" dirty="0" smtClean="0"/>
            </a:br>
            <a:r>
              <a:rPr lang="en-US" sz="2400" dirty="0"/>
              <a:t>R317-7-2 </a:t>
            </a:r>
            <a:r>
              <a:rPr lang="en-US" sz="2400" cap="none" dirty="0"/>
              <a:t>and</a:t>
            </a:r>
            <a:r>
              <a:rPr lang="en-US" sz="2400" dirty="0"/>
              <a:t> 40 </a:t>
            </a:r>
            <a:r>
              <a:rPr lang="en-US" sz="2400" dirty="0" smtClean="0"/>
              <a:t>CFR 144.3</a:t>
            </a:r>
            <a:endParaRPr lang="en-US" sz="2400" dirty="0"/>
          </a:p>
        </p:txBody>
      </p:sp>
      <p:sp>
        <p:nvSpPr>
          <p:cNvPr id="3" name="Content Placeholder 2"/>
          <p:cNvSpPr>
            <a:spLocks noGrp="1"/>
          </p:cNvSpPr>
          <p:nvPr>
            <p:ph idx="1"/>
          </p:nvPr>
        </p:nvSpPr>
        <p:spPr/>
        <p:txBody>
          <a:bodyPr>
            <a:noAutofit/>
          </a:bodyPr>
          <a:lstStyle/>
          <a:p>
            <a:pPr marL="114300" indent="0">
              <a:buNone/>
            </a:pPr>
            <a:r>
              <a:rPr lang="en-US" sz="3000" dirty="0" smtClean="0"/>
              <a:t>A UIC well is:</a:t>
            </a:r>
          </a:p>
          <a:p>
            <a:pPr>
              <a:spcBef>
                <a:spcPts val="1200"/>
              </a:spcBef>
              <a:spcAft>
                <a:spcPts val="1800"/>
              </a:spcAft>
              <a:buClr>
                <a:schemeClr val="accent6"/>
              </a:buClr>
            </a:pPr>
            <a:r>
              <a:rPr lang="en-US" sz="3000" dirty="0" smtClean="0"/>
              <a:t>a bored</a:t>
            </a:r>
            <a:r>
              <a:rPr lang="en-US" sz="3000" dirty="0"/>
              <a:t>, drilled or driven shaft whose depth is greater than the largest surface dimension; </a:t>
            </a:r>
            <a:r>
              <a:rPr lang="en-US" sz="3000" b="1" dirty="0"/>
              <a:t>or</a:t>
            </a:r>
            <a:r>
              <a:rPr lang="en-US" sz="3000" dirty="0"/>
              <a:t> </a:t>
            </a:r>
            <a:endParaRPr lang="en-US" sz="3000" dirty="0" smtClean="0"/>
          </a:p>
          <a:p>
            <a:pPr>
              <a:spcBef>
                <a:spcPts val="0"/>
              </a:spcBef>
              <a:spcAft>
                <a:spcPts val="1800"/>
              </a:spcAft>
              <a:buClr>
                <a:schemeClr val="accent6"/>
              </a:buClr>
            </a:pPr>
            <a:r>
              <a:rPr lang="en-US" sz="3000" dirty="0" smtClean="0"/>
              <a:t>a </a:t>
            </a:r>
            <a:r>
              <a:rPr lang="en-US" sz="3000" dirty="0"/>
              <a:t>dug hole whose depth is greater than the largest surface dimension; </a:t>
            </a:r>
            <a:r>
              <a:rPr lang="en-US" sz="3000" b="1" dirty="0"/>
              <a:t>or</a:t>
            </a:r>
            <a:r>
              <a:rPr lang="en-US" sz="3000" dirty="0"/>
              <a:t> </a:t>
            </a:r>
            <a:endParaRPr lang="en-US" sz="3000" dirty="0" smtClean="0"/>
          </a:p>
          <a:p>
            <a:pPr>
              <a:spcBef>
                <a:spcPts val="0"/>
              </a:spcBef>
              <a:spcAft>
                <a:spcPts val="1800"/>
              </a:spcAft>
              <a:buClr>
                <a:schemeClr val="accent6"/>
              </a:buClr>
            </a:pPr>
            <a:r>
              <a:rPr lang="en-US" sz="3000" dirty="0" smtClean="0"/>
              <a:t>an </a:t>
            </a:r>
            <a:r>
              <a:rPr lang="en-US" sz="3000" dirty="0"/>
              <a:t>improved sinkhole; </a:t>
            </a:r>
            <a:r>
              <a:rPr lang="en-US" sz="3000" b="1" dirty="0"/>
              <a:t>or</a:t>
            </a:r>
            <a:r>
              <a:rPr lang="en-US" sz="3000" dirty="0"/>
              <a:t> </a:t>
            </a:r>
            <a:endParaRPr lang="en-US" sz="3000" dirty="0" smtClean="0"/>
          </a:p>
          <a:p>
            <a:pPr>
              <a:spcBef>
                <a:spcPts val="0"/>
              </a:spcBef>
              <a:spcAft>
                <a:spcPts val="1800"/>
              </a:spcAft>
              <a:buClr>
                <a:schemeClr val="accent6"/>
              </a:buClr>
            </a:pPr>
            <a:r>
              <a:rPr lang="en-US" sz="3000" dirty="0" smtClean="0"/>
              <a:t>a </a:t>
            </a:r>
            <a:r>
              <a:rPr lang="en-US" sz="3000" dirty="0"/>
              <a:t>subsurface fluid distribution system</a:t>
            </a:r>
            <a:r>
              <a:rPr lang="en-US" sz="3000" dirty="0" smtClean="0"/>
              <a:t>.</a:t>
            </a:r>
            <a:endParaRPr lang="en-US" sz="3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3276600" y="1219200"/>
            <a:ext cx="4572000" cy="3352800"/>
          </a:xfrm>
          <a:prstGeom prst="cloudCallout">
            <a:avLst>
              <a:gd name="adj1" fmla="val -76775"/>
              <a:gd name="adj2" fmla="val 7475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rPr>
              <a:t>‘subsurface’ refers to the location of the ‘fluid distribution system’</a:t>
            </a:r>
            <a:endParaRPr lang="en-US" sz="2800" b="1" dirty="0">
              <a:solidFill>
                <a:schemeClr val="tx2"/>
              </a:solidFill>
            </a:endParaRPr>
          </a:p>
        </p:txBody>
      </p:sp>
      <p:cxnSp>
        <p:nvCxnSpPr>
          <p:cNvPr id="10" name="Straight Connector 9"/>
          <p:cNvCxnSpPr/>
          <p:nvPr/>
        </p:nvCxnSpPr>
        <p:spPr>
          <a:xfrm>
            <a:off x="1219200" y="5827644"/>
            <a:ext cx="1600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983" y="1085526"/>
            <a:ext cx="5117617" cy="5620074"/>
          </a:xfrm>
          <a:prstGeom prst="rect">
            <a:avLst/>
          </a:prstGeom>
          <a:effectLst>
            <a:glow rad="254000">
              <a:schemeClr val="bg1">
                <a:lumMod val="65000"/>
              </a:schemeClr>
            </a:glo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415" t="18946" r="45589" b="3728"/>
          <a:stretch/>
        </p:blipFill>
        <p:spPr>
          <a:xfrm>
            <a:off x="3116354" y="1097295"/>
            <a:ext cx="2894481" cy="5620074"/>
          </a:xfrm>
          <a:prstGeom prst="rect">
            <a:avLst/>
          </a:prstGeom>
          <a:effectLst>
            <a:glow rad="254000">
              <a:schemeClr val="bg1">
                <a:lumMod val="65000"/>
              </a:schemeClr>
            </a:glo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4876" r="1242" b="24673"/>
          <a:stretch/>
        </p:blipFill>
        <p:spPr>
          <a:xfrm>
            <a:off x="2013191" y="1070355"/>
            <a:ext cx="5029200" cy="5635245"/>
          </a:xfrm>
          <a:prstGeom prst="rect">
            <a:avLst/>
          </a:prstGeom>
          <a:effectLst>
            <a:glow rad="254000">
              <a:schemeClr val="bg1">
                <a:lumMod val="65000"/>
              </a:schemeClr>
            </a:glow>
          </a:effectLst>
        </p:spPr>
      </p:pic>
      <p:sp>
        <p:nvSpPr>
          <p:cNvPr id="2" name="Title 1"/>
          <p:cNvSpPr>
            <a:spLocks noGrp="1"/>
          </p:cNvSpPr>
          <p:nvPr>
            <p:ph type="title"/>
          </p:nvPr>
        </p:nvSpPr>
        <p:spPr/>
        <p:txBody>
          <a:bodyPr>
            <a:normAutofit fontScale="90000"/>
          </a:bodyPr>
          <a:lstStyle/>
          <a:p>
            <a:r>
              <a:rPr lang="en-US" sz="3600" cap="small" dirty="0" smtClean="0"/>
              <a:t>Bored</a:t>
            </a:r>
            <a:r>
              <a:rPr lang="en-US" sz="3600" cap="small" dirty="0"/>
              <a:t>, </a:t>
            </a:r>
            <a:r>
              <a:rPr lang="en-US" sz="3600" cap="small" dirty="0" smtClean="0"/>
              <a:t>Drilled </a:t>
            </a:r>
            <a:r>
              <a:rPr lang="en-US" sz="3600" cap="small" dirty="0"/>
              <a:t>or </a:t>
            </a:r>
            <a:r>
              <a:rPr lang="en-US" sz="3600" cap="small" dirty="0" smtClean="0"/>
              <a:t>Driven Shaft</a:t>
            </a:r>
            <a:br>
              <a:rPr lang="en-US" sz="3600" cap="small" dirty="0" smtClean="0"/>
            </a:br>
            <a:r>
              <a:rPr lang="en-US" sz="3100" cap="small" dirty="0" smtClean="0"/>
              <a:t>(deeper than largest surface dimension)</a:t>
            </a:r>
            <a:endParaRPr lang="en-US" sz="3100" cap="small" dirty="0"/>
          </a:p>
        </p:txBody>
      </p:sp>
      <p:sp>
        <p:nvSpPr>
          <p:cNvPr id="3" name="Content Placeholder 2"/>
          <p:cNvSpPr>
            <a:spLocks noGrp="1"/>
          </p:cNvSpPr>
          <p:nvPr>
            <p:ph idx="1"/>
          </p:nvPr>
        </p:nvSpPr>
        <p:spPr/>
        <p:txBody>
          <a:bodyPr>
            <a:normAutofit/>
          </a:bodyPr>
          <a:lstStyle/>
          <a:p>
            <a:pPr marL="114300" indent="0">
              <a:buNone/>
            </a:pPr>
            <a:endParaRPr lang="en-US" sz="1200" dirty="0" smtClean="0"/>
          </a:p>
          <a:p>
            <a:pPr marL="114300" indent="0">
              <a:buNone/>
            </a:pPr>
            <a:endParaRPr lang="en-US" sz="3600" dirty="0"/>
          </a:p>
          <a:p>
            <a:pPr marL="114300" indent="0">
              <a:buNone/>
            </a:pPr>
            <a:endParaRPr lang="en-US" sz="3600" dirty="0" smtClean="0"/>
          </a:p>
          <a:p>
            <a:pPr marL="114300" indent="0">
              <a:buNone/>
            </a:pPr>
            <a:r>
              <a:rPr lang="en-US" sz="3600" dirty="0" smtClean="0"/>
              <a:t>These are examples of what most people envision when they think of a ‘well’!  </a:t>
            </a:r>
            <a:endParaRPr lang="en-US" sz="3600"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6" name="Action Button: Back or Previous 5">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24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3020" b="10792"/>
          <a:stretch/>
        </p:blipFill>
        <p:spPr>
          <a:xfrm>
            <a:off x="1543375" y="2063773"/>
            <a:ext cx="6074766" cy="4191000"/>
          </a:xfrm>
          <a:prstGeom prst="roundRect">
            <a:avLst/>
          </a:prstGeom>
          <a:effectLst>
            <a:glow rad="139700">
              <a:schemeClr val="accent1">
                <a:satMod val="175000"/>
                <a:alpha val="40000"/>
              </a:schemeClr>
            </a:glow>
          </a:effectLst>
        </p:spPr>
      </p:pic>
      <p:sp>
        <p:nvSpPr>
          <p:cNvPr id="2" name="Title 1"/>
          <p:cNvSpPr>
            <a:spLocks noGrp="1"/>
          </p:cNvSpPr>
          <p:nvPr>
            <p:ph type="title"/>
          </p:nvPr>
        </p:nvSpPr>
        <p:spPr/>
        <p:txBody>
          <a:bodyPr>
            <a:normAutofit fontScale="90000"/>
          </a:bodyPr>
          <a:lstStyle/>
          <a:p>
            <a:r>
              <a:rPr lang="en-US" sz="3600" cap="small" dirty="0" smtClean="0"/>
              <a:t>Dug Hole</a:t>
            </a:r>
            <a:r>
              <a:rPr lang="en-US" sz="3600" cap="small" dirty="0"/>
              <a:t/>
            </a:r>
            <a:br>
              <a:rPr lang="en-US" sz="3600" cap="small" dirty="0"/>
            </a:br>
            <a:r>
              <a:rPr lang="en-US" sz="3100" cap="small" dirty="0"/>
              <a:t>(deeper than largest surface dimension)</a:t>
            </a:r>
          </a:p>
        </p:txBody>
      </p:sp>
      <p:sp>
        <p:nvSpPr>
          <p:cNvPr id="3" name="Content Placeholder 2"/>
          <p:cNvSpPr>
            <a:spLocks noGrp="1"/>
          </p:cNvSpPr>
          <p:nvPr>
            <p:ph idx="1"/>
          </p:nvPr>
        </p:nvSpPr>
        <p:spPr/>
        <p:txBody>
          <a:bodyPr/>
          <a:lstStyle/>
          <a:p>
            <a:pPr marL="114300" indent="0">
              <a:buNone/>
            </a:pPr>
            <a:r>
              <a:rPr lang="en-US" dirty="0" smtClean="0"/>
              <a:t>Well… </a:t>
            </a:r>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9" name="Action Button: Back or Previous 8">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828800"/>
            <a:ext cx="7594600" cy="4267200"/>
          </a:xfrm>
          <a:prstGeom prst="rect">
            <a:avLst/>
          </a:prstGeom>
          <a:effectLst>
            <a:glow rad="254000">
              <a:schemeClr val="bg1">
                <a:lumMod val="65000"/>
              </a:schemeClr>
            </a:glow>
          </a:effectLst>
        </p:spPr>
      </p:pic>
    </p:spTree>
    <p:extLst>
      <p:ext uri="{BB962C8B-B14F-4D97-AF65-F5344CB8AC3E}">
        <p14:creationId xmlns:p14="http://schemas.microsoft.com/office/powerpoint/2010/main" val="26689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Improved Sinkhole</a:t>
            </a:r>
            <a:endParaRPr lang="en-US" sz="3600" cap="small" dirty="0"/>
          </a:p>
        </p:txBody>
      </p:sp>
      <p:sp>
        <p:nvSpPr>
          <p:cNvPr id="3" name="Content Placeholder 2"/>
          <p:cNvSpPr>
            <a:spLocks noGrp="1"/>
          </p:cNvSpPr>
          <p:nvPr>
            <p:ph idx="1"/>
          </p:nvPr>
        </p:nvSpPr>
        <p:spPr/>
        <p:txBody>
          <a:bodyPr>
            <a:normAutofit/>
          </a:bodyPr>
          <a:lstStyle/>
          <a:p>
            <a:pPr marL="114300" indent="0">
              <a:buNone/>
            </a:pPr>
            <a:r>
              <a:rPr lang="en-US" dirty="0" smtClean="0"/>
              <a:t> </a:t>
            </a:r>
            <a:r>
              <a:rPr lang="en-US" dirty="0"/>
              <a:t>An </a:t>
            </a:r>
            <a:r>
              <a:rPr lang="en-US" b="1" dirty="0"/>
              <a:t>improved sinkhole</a:t>
            </a:r>
            <a:r>
              <a:rPr lang="en-US" dirty="0"/>
              <a:t> </a:t>
            </a:r>
            <a:r>
              <a:rPr lang="en-US" dirty="0" smtClean="0"/>
              <a:t>is a </a:t>
            </a:r>
            <a:r>
              <a:rPr lang="en-US" dirty="0">
                <a:solidFill>
                  <a:srgbClr val="FF0000"/>
                </a:solidFill>
              </a:rPr>
              <a:t>naturally-occurring </a:t>
            </a:r>
            <a:r>
              <a:rPr lang="en-US" dirty="0" smtClean="0"/>
              <a:t>:</a:t>
            </a:r>
          </a:p>
          <a:p>
            <a:pPr marL="688975"/>
            <a:r>
              <a:rPr lang="en-US" dirty="0" smtClean="0"/>
              <a:t>karst depression (sinkhole), </a:t>
            </a:r>
            <a:r>
              <a:rPr lang="en-US" dirty="0"/>
              <a:t>or </a:t>
            </a:r>
            <a:endParaRPr lang="en-US" dirty="0" smtClean="0"/>
          </a:p>
          <a:p>
            <a:pPr marL="688975"/>
            <a:r>
              <a:rPr lang="en-US" dirty="0" smtClean="0"/>
              <a:t>other conduit, fissure</a:t>
            </a:r>
            <a:r>
              <a:rPr lang="en-US" dirty="0"/>
              <a:t>, crack or </a:t>
            </a:r>
            <a:r>
              <a:rPr lang="en-US" dirty="0" smtClean="0"/>
              <a:t>crevice extending into the subsurface, </a:t>
            </a:r>
          </a:p>
          <a:p>
            <a:pPr marL="114300" indent="0">
              <a:buNone/>
            </a:pPr>
            <a:r>
              <a:rPr lang="en-US" dirty="0" smtClean="0"/>
              <a:t>which has </a:t>
            </a:r>
            <a:r>
              <a:rPr lang="en-US" dirty="0"/>
              <a:t>been </a:t>
            </a:r>
            <a:r>
              <a:rPr lang="en-US" dirty="0" smtClean="0">
                <a:solidFill>
                  <a:srgbClr val="FF0000"/>
                </a:solidFill>
              </a:rPr>
              <a:t>modified by humans</a:t>
            </a:r>
            <a:r>
              <a:rPr lang="en-US" dirty="0" smtClean="0"/>
              <a:t> for </a:t>
            </a:r>
            <a:r>
              <a:rPr lang="en-US" dirty="0"/>
              <a:t>the purpose of directing and emplacing fluids into the subsurface</a:t>
            </a:r>
            <a:r>
              <a:rPr lang="en-US" dirty="0" smtClean="0"/>
              <a:t>.</a:t>
            </a:r>
          </a:p>
          <a:p>
            <a:pPr marL="114300" indent="0">
              <a:buNone/>
            </a:pPr>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3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small" dirty="0" smtClean="0"/>
              <a:t>What Makes a Sinkhole an ‘Improved Sinkhole’?</a:t>
            </a:r>
            <a:endParaRPr lang="en-US" cap="small"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11" name="Content Placeholder 10"/>
          <p:cNvSpPr>
            <a:spLocks noGrp="1"/>
          </p:cNvSpPr>
          <p:nvPr>
            <p:ph idx="1"/>
          </p:nvPr>
        </p:nvSpPr>
        <p:spPr/>
        <p:txBody>
          <a:bodyPr/>
          <a:lstStyle/>
          <a:p>
            <a:pPr marL="114300" indent="0">
              <a:buNone/>
            </a:pPr>
            <a:r>
              <a:rPr lang="en-US" dirty="0" smtClean="0"/>
              <a:t>A sinkhole or other naturally-occurring opening into the subsurface becomes an ‘improved sinkhole’, and therefore a UIC well, when there are conveyances (pipes, ditches, etc.) that have been constructed, by humans, with the intent of discharging a fluid into the subsurface.  Reported discharges into ‘improved sinkholes’ include: sewage, landfill leachate, industrial waste, agricultural runoff.</a:t>
            </a:r>
          </a:p>
          <a:p>
            <a:pPr marL="114300" indent="0">
              <a:buNone/>
            </a:pPr>
            <a:endParaRPr lang="en-US" dirty="0"/>
          </a:p>
          <a:p>
            <a:pPr marL="114300" indent="0">
              <a:buNone/>
            </a:pPr>
            <a:r>
              <a:rPr lang="en-US" dirty="0" smtClean="0"/>
              <a:t>Discharge into ‘improved sinkholes’ bypass the natural purifying processes that occur in the soil column.</a:t>
            </a:r>
            <a:endParaRPr lang="en-US" dirty="0"/>
          </a:p>
        </p:txBody>
      </p:sp>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3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smtClean="0"/>
              <a:t>Subsurface Fluid Distribution System</a:t>
            </a:r>
            <a:endParaRPr lang="en-US" cap="small" dirty="0"/>
          </a:p>
        </p:txBody>
      </p:sp>
      <p:sp>
        <p:nvSpPr>
          <p:cNvPr id="3" name="Content Placeholder 2"/>
          <p:cNvSpPr>
            <a:spLocks noGrp="1"/>
          </p:cNvSpPr>
          <p:nvPr>
            <p:ph idx="1"/>
          </p:nvPr>
        </p:nvSpPr>
        <p:spPr/>
        <p:txBody>
          <a:bodyPr/>
          <a:lstStyle/>
          <a:p>
            <a:pPr marL="114300" indent="0">
              <a:buNone/>
            </a:pPr>
            <a:r>
              <a:rPr lang="en-US" dirty="0"/>
              <a:t>A </a:t>
            </a:r>
            <a:r>
              <a:rPr lang="en-US" b="1" dirty="0" smtClean="0"/>
              <a:t>subsurface </a:t>
            </a:r>
            <a:r>
              <a:rPr lang="en-US" b="1" dirty="0"/>
              <a:t>fluid distribution system</a:t>
            </a:r>
            <a:r>
              <a:rPr lang="en-US" dirty="0"/>
              <a:t> </a:t>
            </a:r>
            <a:r>
              <a:rPr lang="en-US" dirty="0" smtClean="0"/>
              <a:t>is:</a:t>
            </a:r>
          </a:p>
          <a:p>
            <a:pPr marL="688975"/>
            <a:r>
              <a:rPr lang="en-US" dirty="0" smtClean="0"/>
              <a:t>an </a:t>
            </a:r>
            <a:r>
              <a:rPr lang="en-US" dirty="0"/>
              <a:t>assemblage of perforated pipes, drain tiles, or </a:t>
            </a:r>
            <a:endParaRPr lang="en-US" dirty="0" smtClean="0"/>
          </a:p>
          <a:p>
            <a:pPr marL="688975"/>
            <a:r>
              <a:rPr lang="en-US" dirty="0" smtClean="0"/>
              <a:t>other </a:t>
            </a:r>
            <a:r>
              <a:rPr lang="en-US" dirty="0"/>
              <a:t>similar mechanisms intended to distribute fluids below the surface of the </a:t>
            </a:r>
            <a:r>
              <a:rPr lang="en-US" dirty="0" smtClean="0"/>
              <a:t>ground.</a:t>
            </a:r>
          </a:p>
          <a:p>
            <a:pPr marL="688975"/>
            <a:endParaRPr lang="en-US" dirty="0"/>
          </a:p>
          <a:p>
            <a:pPr marL="914400" indent="0">
              <a:buNone/>
            </a:pPr>
            <a:r>
              <a:rPr lang="en-US" dirty="0" smtClean="0"/>
              <a:t>A good example of a subsurface fluid distribution system is an infiltration gallery – an infiltration gallery that exists in the subsurface.  This is an important distinction!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815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Infiltration Gallery</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541" y="1219200"/>
            <a:ext cx="7568459" cy="4860846"/>
          </a:xfrm>
          <a:prstGeom prst="rect">
            <a:avLst/>
          </a:prstGeom>
          <a:effectLst>
            <a:glow rad="241300">
              <a:schemeClr val="bg1">
                <a:lumMod val="65000"/>
              </a:schemeClr>
            </a:glow>
          </a:effectLst>
        </p:spPr>
      </p:pic>
      <p:sp>
        <p:nvSpPr>
          <p:cNvPr id="9" name="Rectangle 8"/>
          <p:cNvSpPr/>
          <p:nvPr/>
        </p:nvSpPr>
        <p:spPr>
          <a:xfrm>
            <a:off x="762000" y="1192696"/>
            <a:ext cx="7620000" cy="4887350"/>
          </a:xfrm>
          <a:prstGeom prst="rect">
            <a:avLst/>
          </a:prstGeom>
          <a:blipFill dpi="0" rotWithShape="1">
            <a:blip r:embed="rId5">
              <a:alphaModFix amt="5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1178859"/>
            <a:ext cx="7620000" cy="4887350"/>
          </a:xfrm>
          <a:prstGeom prst="rect">
            <a:avLst/>
          </a:prstGeom>
          <a:blipFill dpi="0" rotWithShape="1">
            <a:blip r:embed="rId6">
              <a:alphaModFix amt="5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7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1+ppt_w/2"/>
                                          </p:val>
                                        </p:tav>
                                      </p:tavLst>
                                    </p:anim>
                                    <p:anim calcmode="lin" valueType="num">
                                      <p:cBhvr additive="base">
                                        <p:cTn id="13" dur="500"/>
                                        <p:tgtEl>
                                          <p:spTgt spid="9"/>
                                        </p:tgtEl>
                                        <p:attrNameLst>
                                          <p:attrName>ppt_y</p:attrName>
                                        </p:attrNameLst>
                                      </p:cBhvr>
                                      <p:tavLst>
                                        <p:tav tm="0">
                                          <p:val>
                                            <p:strVal val="ppt_y"/>
                                          </p:val>
                                        </p:tav>
                                        <p:tav tm="100000">
                                          <p:val>
                                            <p:strVal val="ppt_y"/>
                                          </p:val>
                                        </p:tav>
                                      </p:tavLst>
                                    </p:anim>
                                    <p:set>
                                      <p:cBhvr>
                                        <p:cTn id="14" dur="1" fill="hold">
                                          <p:stCondLst>
                                            <p:cond delay="499"/>
                                          </p:stCondLst>
                                        </p:cTn>
                                        <p:tgtEl>
                                          <p:spTgt spid="9"/>
                                        </p:tgtEl>
                                        <p:attrNameLst>
                                          <p:attrName>style.visibility</p:attrName>
                                        </p:attrNameLst>
                                      </p:cBhvr>
                                      <p:to>
                                        <p:strVal val="hidden"/>
                                      </p:to>
                                    </p:set>
                                  </p:childTnLst>
                                </p:cTn>
                              </p:par>
                              <p:par>
                                <p:cTn id="15" presetID="2" presetClass="entr" presetSubtype="8" fill="hold" grpId="0"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Outline</a:t>
            </a:r>
            <a:endParaRPr lang="en-US" sz="3600" cap="small" dirty="0"/>
          </a:p>
        </p:txBody>
      </p:sp>
      <p:sp>
        <p:nvSpPr>
          <p:cNvPr id="3" name="Content Placeholder 2"/>
          <p:cNvSpPr>
            <a:spLocks noGrp="1"/>
          </p:cNvSpPr>
          <p:nvPr>
            <p:ph idx="1"/>
          </p:nvPr>
        </p:nvSpPr>
        <p:spPr/>
        <p:txBody>
          <a:bodyPr>
            <a:normAutofit/>
          </a:bodyPr>
          <a:lstStyle/>
          <a:p>
            <a:pPr>
              <a:spcBef>
                <a:spcPts val="0"/>
              </a:spcBef>
              <a:spcAft>
                <a:spcPts val="2400"/>
              </a:spcAft>
              <a:buClr>
                <a:schemeClr val="accent6"/>
              </a:buClr>
            </a:pPr>
            <a:r>
              <a:rPr lang="en-US" sz="2800" dirty="0" smtClean="0"/>
              <a:t>Brief Description of the UIC Program</a:t>
            </a:r>
          </a:p>
          <a:p>
            <a:pPr>
              <a:spcBef>
                <a:spcPts val="0"/>
              </a:spcBef>
              <a:spcAft>
                <a:spcPts val="2400"/>
              </a:spcAft>
              <a:buClr>
                <a:schemeClr val="accent6"/>
              </a:buClr>
            </a:pPr>
            <a:r>
              <a:rPr lang="en-US" sz="2800" dirty="0" smtClean="0"/>
              <a:t>What is Underground Injection?</a:t>
            </a:r>
          </a:p>
          <a:p>
            <a:pPr>
              <a:spcBef>
                <a:spcPts val="0"/>
              </a:spcBef>
              <a:spcAft>
                <a:spcPts val="2400"/>
              </a:spcAft>
              <a:buClr>
                <a:schemeClr val="accent6"/>
              </a:buClr>
            </a:pPr>
            <a:r>
              <a:rPr lang="en-US" sz="2800" dirty="0" smtClean="0"/>
              <a:t>What is EPA’s Position on the Use of UIC Class V Storm Water Drainage Wells?</a:t>
            </a:r>
          </a:p>
          <a:p>
            <a:pPr>
              <a:spcBef>
                <a:spcPts val="0"/>
              </a:spcBef>
              <a:spcAft>
                <a:spcPts val="2400"/>
              </a:spcAft>
              <a:buClr>
                <a:schemeClr val="accent6"/>
              </a:buClr>
            </a:pPr>
            <a:r>
              <a:rPr lang="en-US" sz="2800" dirty="0" smtClean="0"/>
              <a:t>What is a Class V UIC Storm Water Drainage Well?</a:t>
            </a:r>
          </a:p>
          <a:p>
            <a:pPr>
              <a:spcBef>
                <a:spcPts val="0"/>
              </a:spcBef>
              <a:spcAft>
                <a:spcPts val="2400"/>
              </a:spcAft>
              <a:buClr>
                <a:schemeClr val="accent6"/>
              </a:buClr>
            </a:pPr>
            <a:r>
              <a:rPr lang="en-US" sz="2800" dirty="0" smtClean="0"/>
              <a:t>How does DWQ Address Storm Water Drainage Wells?</a:t>
            </a:r>
            <a:endParaRPr lang="en-US"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78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wells for Storm Water Management</a:t>
            </a:r>
            <a:endParaRPr lang="en-US" dirty="0"/>
          </a:p>
        </p:txBody>
      </p:sp>
      <p:sp>
        <p:nvSpPr>
          <p:cNvPr id="3" name="Text Placeholder 2"/>
          <p:cNvSpPr>
            <a:spLocks noGrp="1"/>
          </p:cNvSpPr>
          <p:nvPr>
            <p:ph type="body" idx="1"/>
          </p:nvPr>
        </p:nvSpPr>
        <p:spPr/>
        <p:txBody>
          <a:bodyPr>
            <a:noAutofit/>
          </a:bodyPr>
          <a:lstStyle/>
          <a:p>
            <a:r>
              <a:rPr lang="en-US" sz="3200" b="1" dirty="0" smtClean="0"/>
              <a:t>What is EPA’s Position?</a:t>
            </a:r>
            <a:endParaRPr lang="en-US" sz="32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917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3" name="Action Button: Back or Previous 2">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Forward or Next 3">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1988" y="1346061"/>
            <a:ext cx="8124811" cy="4216539"/>
          </a:xfrm>
          <a:prstGeom prst="rect">
            <a:avLst/>
          </a:prstGeom>
          <a:noFill/>
        </p:spPr>
        <p:txBody>
          <a:bodyPr wrap="square" rtlCol="0">
            <a:spAutoFit/>
          </a:bodyPr>
          <a:lstStyle/>
          <a:p>
            <a:pPr marL="114300" indent="0" algn="ctr">
              <a:buNone/>
            </a:pPr>
            <a:r>
              <a:rPr lang="en-US" sz="4400" b="1" dirty="0" smtClean="0"/>
              <a:t>! ! ! ! !</a:t>
            </a:r>
            <a:endParaRPr lang="en-US" sz="4000" b="1" dirty="0" smtClean="0"/>
          </a:p>
          <a:p>
            <a:pPr marL="114300" indent="0" algn="ctr">
              <a:buNone/>
            </a:pPr>
            <a:r>
              <a:rPr lang="en-US" sz="3600" b="1" dirty="0" smtClean="0"/>
              <a:t>EPA </a:t>
            </a:r>
            <a:r>
              <a:rPr lang="en-US" sz="3600" b="1" dirty="0"/>
              <a:t>supports the use of Class </a:t>
            </a:r>
            <a:r>
              <a:rPr lang="en-US" sz="3600" b="1" dirty="0" smtClean="0"/>
              <a:t>V storm </a:t>
            </a:r>
            <a:r>
              <a:rPr lang="en-US" sz="3600" b="1" dirty="0"/>
              <a:t>water drainage wells.  </a:t>
            </a:r>
            <a:endParaRPr lang="en-US" sz="3600" b="1" dirty="0" smtClean="0"/>
          </a:p>
          <a:p>
            <a:pPr marL="114300" indent="0" algn="ctr">
              <a:buNone/>
            </a:pPr>
            <a:r>
              <a:rPr lang="en-US" sz="3600" b="1" dirty="0" smtClean="0"/>
              <a:t>They are </a:t>
            </a:r>
            <a:r>
              <a:rPr lang="en-US" sz="3600" b="1" dirty="0"/>
              <a:t>elements in a program </a:t>
            </a:r>
            <a:r>
              <a:rPr lang="en-US" sz="3600" b="1" dirty="0" smtClean="0"/>
              <a:t>for implementing </a:t>
            </a:r>
            <a:r>
              <a:rPr lang="en-US" sz="3600" b="1" dirty="0"/>
              <a:t>Green Infrastructure </a:t>
            </a:r>
            <a:r>
              <a:rPr lang="en-US" sz="3600" b="1" dirty="0" smtClean="0"/>
              <a:t>and </a:t>
            </a:r>
            <a:r>
              <a:rPr lang="en-US" sz="3600" b="1" dirty="0"/>
              <a:t>Low Impact Development (LID</a:t>
            </a:r>
            <a:r>
              <a:rPr lang="en-US" sz="3600" b="1" dirty="0" smtClean="0"/>
              <a:t>)</a:t>
            </a:r>
          </a:p>
          <a:p>
            <a:pPr marL="114300" indent="0" algn="ctr">
              <a:spcBef>
                <a:spcPts val="1200"/>
              </a:spcBef>
              <a:buNone/>
            </a:pPr>
            <a:r>
              <a:rPr lang="en-US" sz="3600" b="1" dirty="0" smtClean="0"/>
              <a:t>! ! ! ! !</a:t>
            </a:r>
            <a:endParaRPr lang="en-US" dirty="0"/>
          </a:p>
        </p:txBody>
      </p:sp>
    </p:spTree>
    <p:extLst>
      <p:ext uri="{BB962C8B-B14F-4D97-AF65-F5344CB8AC3E}">
        <p14:creationId xmlns:p14="http://schemas.microsoft.com/office/powerpoint/2010/main" val="1497201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a:t>EPA, Green Infrastructure, and LID</a:t>
            </a:r>
            <a:endParaRPr lang="en-US" sz="4000" cap="small" dirty="0"/>
          </a:p>
        </p:txBody>
      </p:sp>
      <p:sp>
        <p:nvSpPr>
          <p:cNvPr id="3" name="Content Placeholder 2"/>
          <p:cNvSpPr>
            <a:spLocks noGrp="1"/>
          </p:cNvSpPr>
          <p:nvPr>
            <p:ph idx="1"/>
          </p:nvPr>
        </p:nvSpPr>
        <p:spPr/>
        <p:txBody>
          <a:bodyPr/>
          <a:lstStyle/>
          <a:p>
            <a:pPr marL="114300" indent="0" algn="ctr">
              <a:buNone/>
            </a:pPr>
            <a:r>
              <a:rPr lang="en-US" sz="2800" b="1" dirty="0" smtClean="0"/>
              <a:t>Green Infrastructure</a:t>
            </a:r>
          </a:p>
          <a:p>
            <a:pPr marL="114300" indent="0">
              <a:buNone/>
            </a:pPr>
            <a:r>
              <a:rPr lang="en-US" dirty="0"/>
              <a:t>Green infrastructure uses natural hydrologic features such as vegetation, soils, and natural processes to manage water and provide environmental and community benefits. At the scale of a city or county, green infrastructure refers to the patchwork of natural areas that provides habitat, flood protection, cleaner air, and cleaner water. At the scale of a neighborhood or site, green infrastructure refers to </a:t>
            </a:r>
            <a:r>
              <a:rPr lang="en-US" dirty="0" smtClean="0"/>
              <a:t>storm water </a:t>
            </a:r>
            <a:r>
              <a:rPr lang="en-US" dirty="0"/>
              <a:t>management systems that mimic nature by soaking up and storing water.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Cloud Callout 4"/>
          <p:cNvSpPr/>
          <p:nvPr/>
        </p:nvSpPr>
        <p:spPr>
          <a:xfrm>
            <a:off x="3782028" y="5447346"/>
            <a:ext cx="3456971" cy="990600"/>
          </a:xfrm>
          <a:prstGeom prst="cloudCallout">
            <a:avLst>
              <a:gd name="adj1" fmla="val -34319"/>
              <a:gd name="adj2" fmla="val -79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SW Drainage Wells</a:t>
            </a:r>
            <a:endParaRPr lang="en-US" sz="2000" b="1" dirty="0"/>
          </a:p>
        </p:txBody>
      </p:sp>
      <p:sp>
        <p:nvSpPr>
          <p:cNvPr id="7" name="Action Button: Back or Previous 6">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6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EPA, Green Infrastructure, and LID</a:t>
            </a:r>
            <a:endParaRPr lang="en-US" sz="3600" cap="small" dirty="0"/>
          </a:p>
        </p:txBody>
      </p:sp>
      <p:sp>
        <p:nvSpPr>
          <p:cNvPr id="3" name="Content Placeholder 2"/>
          <p:cNvSpPr>
            <a:spLocks noGrp="1"/>
          </p:cNvSpPr>
          <p:nvPr>
            <p:ph idx="1"/>
          </p:nvPr>
        </p:nvSpPr>
        <p:spPr/>
        <p:txBody>
          <a:bodyPr>
            <a:normAutofit lnSpcReduction="10000"/>
          </a:bodyPr>
          <a:lstStyle/>
          <a:p>
            <a:pPr marL="114300" indent="0" algn="ctr">
              <a:buNone/>
            </a:pPr>
            <a:r>
              <a:rPr lang="en-US" sz="2800" b="1" dirty="0" smtClean="0"/>
              <a:t>Low Impact Development (LID)</a:t>
            </a:r>
          </a:p>
          <a:p>
            <a:pPr marL="114300" indent="0">
              <a:buNone/>
            </a:pPr>
            <a:r>
              <a:rPr lang="en-US" dirty="0"/>
              <a:t>An approach to land development (or redevelopment) that works with nature to manage storm water as close to its source as possible. LID employs principles such as preserving and recreating natural landscape features, minimizing </a:t>
            </a:r>
            <a:r>
              <a:rPr lang="en-US" dirty="0" smtClean="0"/>
              <a:t>effective </a:t>
            </a:r>
            <a:r>
              <a:rPr lang="en-US" dirty="0"/>
              <a:t>imperviousness to create functional and appealing site drainage that treat storm water as a resource rather than a waste product. This approach implements engineered small-scale hydrologic controls to replicate the pre-development hydrologic regime of watersheds through infiltrating, filtering, storing, evaporating, and detaining runoff close to its source.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6" name="Cloud Callout 5"/>
          <p:cNvSpPr/>
          <p:nvPr/>
        </p:nvSpPr>
        <p:spPr>
          <a:xfrm>
            <a:off x="3950208" y="5599746"/>
            <a:ext cx="3441192" cy="838200"/>
          </a:xfrm>
          <a:prstGeom prst="cloudCallout">
            <a:avLst>
              <a:gd name="adj1" fmla="val -18124"/>
              <a:gd name="adj2" fmla="val -139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SW Drainage Wells</a:t>
            </a:r>
            <a:endParaRPr lang="en-US" sz="2000" b="1" dirty="0"/>
          </a:p>
        </p:txBody>
      </p:sp>
      <p:sp>
        <p:nvSpPr>
          <p:cNvPr id="9" name="Action Button: Back or Previous 8">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09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cap="small" dirty="0" smtClean="0"/>
              <a:t>Green Infrastructure</a:t>
            </a:r>
            <a:r>
              <a:rPr lang="en-US" sz="3200" cap="small" dirty="0"/>
              <a:t> </a:t>
            </a:r>
            <a:r>
              <a:rPr lang="en-US" sz="3200" cap="small" dirty="0" smtClean="0"/>
              <a:t>Collaborative</a:t>
            </a:r>
            <a:endParaRPr lang="en-US" sz="3200" cap="small" dirty="0"/>
          </a:p>
        </p:txBody>
      </p:sp>
      <p:sp>
        <p:nvSpPr>
          <p:cNvPr id="3" name="Content Placeholder 2"/>
          <p:cNvSpPr>
            <a:spLocks noGrp="1"/>
          </p:cNvSpPr>
          <p:nvPr>
            <p:ph idx="1"/>
          </p:nvPr>
        </p:nvSpPr>
        <p:spPr>
          <a:xfrm>
            <a:off x="457200" y="1752600"/>
            <a:ext cx="8229600" cy="4541039"/>
          </a:xfrm>
        </p:spPr>
        <p:txBody>
          <a:bodyPr/>
          <a:lstStyle/>
          <a:p>
            <a:pPr marL="114300" indent="0">
              <a:buNone/>
            </a:pPr>
            <a:r>
              <a:rPr lang="en-US" dirty="0" smtClean="0"/>
              <a:t>On October 8, 2014 EPA joined with more than 20 other organizations including other federal agencies, non-governmental organizations, academia and private-sector entities to form the Green Infrastructure Collaborative </a:t>
            </a:r>
            <a:r>
              <a:rPr lang="en-US" dirty="0"/>
              <a:t>committed to advancing the adoption of green infrastructure as a means of supporting water quality and community development goals</a:t>
            </a:r>
            <a:r>
              <a:rPr lang="en-US" dirty="0" smtClean="0"/>
              <a:t>.  The Collaborative released a Statement of Support and 7 federal agencies signed a Federal Letter of Support.</a:t>
            </a:r>
            <a:endParaRPr lang="en-US" dirty="0"/>
          </a:p>
          <a:p>
            <a:pPr marL="114300" indent="0" algn="ctr">
              <a:spcBef>
                <a:spcPts val="1200"/>
              </a:spcBef>
              <a:buNone/>
            </a:pPr>
            <a:endParaRPr lang="en-US" sz="2800" b="1" dirty="0" smtClean="0">
              <a:solidFill>
                <a:schemeClr val="tx1"/>
              </a:solidFill>
            </a:endParaRPr>
          </a:p>
          <a:p>
            <a:pPr marL="114300" indent="0" algn="ctr">
              <a:spcBef>
                <a:spcPts val="1200"/>
              </a:spcBef>
              <a:buNone/>
            </a:pPr>
            <a:r>
              <a:rPr lang="en-US" sz="2000" b="1" dirty="0" smtClean="0">
                <a:solidFill>
                  <a:schemeClr val="tx1"/>
                </a:solidFill>
              </a:rPr>
              <a:t>http</a:t>
            </a:r>
            <a:r>
              <a:rPr lang="en-US" sz="2000" b="1" dirty="0">
                <a:solidFill>
                  <a:schemeClr val="tx1"/>
                </a:solidFill>
              </a:rPr>
              <a:t>://water.epa.gov/infrastructure/greeninfrastructure/gi_partners.cfm</a:t>
            </a:r>
            <a:endParaRPr lang="en-US" sz="1800" b="1" dirty="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65167"/>
            <a:ext cx="1981200" cy="1235033"/>
          </a:xfrm>
          <a:prstGeom prst="roundRect">
            <a:avLst>
              <a:gd name="adj" fmla="val 42467"/>
            </a:avLst>
          </a:prstGeom>
          <a:effectLst>
            <a:glow rad="190500">
              <a:srgbClr val="92D050"/>
            </a:glo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260" y="2133600"/>
            <a:ext cx="5745163" cy="3581400"/>
          </a:xfrm>
          <a:prstGeom prst="roundRect">
            <a:avLst>
              <a:gd name="adj" fmla="val 42767"/>
            </a:avLst>
          </a:prstGeom>
          <a:effectLst>
            <a:glow rad="381000">
              <a:srgbClr val="92D050"/>
            </a:glow>
          </a:effectLst>
        </p:spPr>
      </p:pic>
      <p:sp>
        <p:nvSpPr>
          <p:cNvPr id="8" name="Action Button: Back or Previous 7">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8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42" presetClass="path" presetSubtype="0" accel="50000" decel="50000" fill="hold" nodeType="afterEffect">
                                  <p:stCondLst>
                                    <p:cond delay="1500"/>
                                  </p:stCondLst>
                                  <p:childTnLst>
                                    <p:animMotion origin="layout" path="M 3.61111E-6 -2.22222E-6 L -0.3665 -0.43889 " pathEditMode="relative" rAng="0" ptsTypes="AA">
                                      <p:cBhvr>
                                        <p:cTn id="10" dur="1000" fill="hold"/>
                                        <p:tgtEl>
                                          <p:spTgt spid="7"/>
                                        </p:tgtEl>
                                        <p:attrNameLst>
                                          <p:attrName>ppt_x</p:attrName>
                                          <p:attrName>ppt_y</p:attrName>
                                        </p:attrNameLst>
                                      </p:cBhvr>
                                      <p:rCtr x="-18333" y="-21944"/>
                                    </p:animMotion>
                                  </p:childTnLst>
                                </p:cTn>
                              </p:par>
                              <p:par>
                                <p:cTn id="11" presetID="31" presetClass="exit" presetSubtype="0" fill="hold" nodeType="withEffect">
                                  <p:stCondLst>
                                    <p:cond delay="150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par>
                                <p:cTn id="17" presetID="45" presetClass="entr" presetSubtype="0" fill="hold" nodeType="withEffect">
                                  <p:stCondLst>
                                    <p:cond delay="2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ppt_w</p:attrName>
                                        </p:attrNameLst>
                                      </p:cBhvr>
                                      <p:tavLst>
                                        <p:tav tm="0" fmla="#ppt_w*sin(2.5*pi*$)">
                                          <p:val>
                                            <p:fltVal val="0"/>
                                          </p:val>
                                        </p:tav>
                                        <p:tav tm="100000">
                                          <p:val>
                                            <p:fltVal val="1"/>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4300"/>
                            </p:stCondLst>
                            <p:childTnLst>
                              <p:par>
                                <p:cTn id="23" presetID="10" presetClass="entr" presetSubtype="0" fill="hold"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cap="small" dirty="0" smtClean="0"/>
              <a:t>Green Infrastructure</a:t>
            </a:r>
            <a:br>
              <a:rPr lang="en-US" cap="small" dirty="0" smtClean="0"/>
            </a:br>
            <a:r>
              <a:rPr lang="en-US" cap="small" dirty="0" smtClean="0"/>
              <a:t>Design &amp; Implementation Resources</a:t>
            </a:r>
            <a:endParaRPr lang="en-US" cap="small" dirty="0"/>
          </a:p>
        </p:txBody>
      </p:sp>
      <p:sp>
        <p:nvSpPr>
          <p:cNvPr id="3" name="Content Placeholder 2"/>
          <p:cNvSpPr>
            <a:spLocks noGrp="1"/>
          </p:cNvSpPr>
          <p:nvPr>
            <p:ph idx="1"/>
          </p:nvPr>
        </p:nvSpPr>
        <p:spPr/>
        <p:txBody>
          <a:bodyPr numCol="1">
            <a:normAutofit lnSpcReduction="10000"/>
          </a:bodyPr>
          <a:lstStyle/>
          <a:p>
            <a:pPr marL="114300" indent="0" algn="ctr">
              <a:buNone/>
            </a:pPr>
            <a:endParaRPr lang="en-US" sz="2000" dirty="0"/>
          </a:p>
          <a:p>
            <a:pPr marL="114300" indent="0" algn="ctr">
              <a:buNone/>
            </a:pPr>
            <a:r>
              <a:rPr lang="en-US" sz="2000" b="1" dirty="0">
                <a:solidFill>
                  <a:schemeClr val="tx1"/>
                </a:solidFill>
              </a:rPr>
              <a:t>http://</a:t>
            </a:r>
            <a:r>
              <a:rPr lang="en-US" sz="2000" b="1" dirty="0" smtClean="0">
                <a:solidFill>
                  <a:schemeClr val="tx1"/>
                </a:solidFill>
              </a:rPr>
              <a:t>water.epa.gov/infrastructure/greeninfrastructure/gi_design.cfm</a:t>
            </a:r>
          </a:p>
          <a:p>
            <a:pPr marL="114300" indent="0" algn="ctr">
              <a:buNone/>
            </a:pPr>
            <a:endParaRPr lang="en-US" sz="2000" b="1" dirty="0">
              <a:solidFill>
                <a:schemeClr val="tx1"/>
              </a:solidFill>
            </a:endParaRPr>
          </a:p>
          <a:p>
            <a:pPr marL="114300" indent="0">
              <a:buNone/>
            </a:pPr>
            <a:r>
              <a:rPr lang="en-US" sz="2000" dirty="0" smtClean="0"/>
              <a:t>Here you will find links to resources developed by many states, counties, and non-profits from throughout the nation.</a:t>
            </a:r>
          </a:p>
          <a:p>
            <a:pPr marL="114300" indent="0" algn="ctr">
              <a:buNone/>
            </a:pPr>
            <a:r>
              <a:rPr lang="en-US" dirty="0" smtClean="0"/>
              <a:t>Design Manuals</a:t>
            </a:r>
          </a:p>
          <a:p>
            <a:pPr marL="114300" indent="0" algn="ctr">
              <a:buNone/>
            </a:pPr>
            <a:r>
              <a:rPr lang="en-US" dirty="0" smtClean="0"/>
              <a:t>Design Tools</a:t>
            </a:r>
          </a:p>
          <a:p>
            <a:pPr marL="114300" indent="0" algn="ctr">
              <a:buNone/>
            </a:pPr>
            <a:r>
              <a:rPr lang="en-US" dirty="0" smtClean="0"/>
              <a:t>Design Challenges</a:t>
            </a:r>
          </a:p>
          <a:p>
            <a:pPr marL="114300" indent="0" algn="ctr">
              <a:buNone/>
            </a:pPr>
            <a:r>
              <a:rPr lang="en-US" dirty="0" smtClean="0"/>
              <a:t>Implementation</a:t>
            </a:r>
          </a:p>
          <a:p>
            <a:pPr marL="114300" indent="0" algn="ctr">
              <a:buNone/>
            </a:pPr>
            <a:r>
              <a:rPr lang="en-US" dirty="0" smtClean="0"/>
              <a:t>Operations &amp; Maintenance</a:t>
            </a:r>
          </a:p>
          <a:p>
            <a:pPr marL="114300" indent="0" algn="ctr">
              <a:buNone/>
            </a:pPr>
            <a:r>
              <a:rPr lang="en-US" dirty="0" smtClean="0"/>
              <a:t>Homeowner Resources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76200"/>
            <a:ext cx="1828800" cy="1828800"/>
          </a:xfrm>
          <a:prstGeom prst="roundRect">
            <a:avLst>
              <a:gd name="adj" fmla="val 49683"/>
            </a:avLst>
          </a:prstGeom>
        </p:spPr>
      </p:pic>
      <p:sp>
        <p:nvSpPr>
          <p:cNvPr id="6" name="Action Button: Back or Previous 5">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347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UIC Class V Storm Water Drainage Well?</a:t>
            </a:r>
            <a:endParaRPr lang="en-US" dirty="0"/>
          </a:p>
        </p:txBody>
      </p:sp>
      <p:sp>
        <p:nvSpPr>
          <p:cNvPr id="3" name="Text Placeholder 2"/>
          <p:cNvSpPr>
            <a:spLocks noGrp="1"/>
          </p:cNvSpPr>
          <p:nvPr>
            <p:ph type="body" idx="1"/>
          </p:nvPr>
        </p:nvSpPr>
        <p:spPr/>
        <p:txBody>
          <a:bodyPr>
            <a:noAutofit/>
          </a:bodyPr>
          <a:lstStyle/>
          <a:p>
            <a:r>
              <a:rPr lang="en-US" sz="3200" b="1" dirty="0" smtClean="0"/>
              <a:t>Examples Please!</a:t>
            </a:r>
            <a:endParaRPr lang="en-US" sz="32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606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5810072" y="266699"/>
            <a:ext cx="3105328" cy="3142773"/>
          </a:xfrm>
        </p:spPr>
        <p:txBody>
          <a:bodyPr>
            <a:noAutofit/>
          </a:bodyPr>
          <a:lstStyle/>
          <a:p>
            <a:pPr algn="r"/>
            <a:r>
              <a:rPr lang="en-US" sz="4000" cap="small" dirty="0" smtClean="0"/>
              <a:t>EPA’s Class V</a:t>
            </a:r>
            <a:br>
              <a:rPr lang="en-US" sz="4000" cap="small" dirty="0" smtClean="0"/>
            </a:br>
            <a:r>
              <a:rPr lang="en-US" sz="4000" cap="small" dirty="0" smtClean="0"/>
              <a:t>Storm Water</a:t>
            </a:r>
            <a:br>
              <a:rPr lang="en-US" sz="4000" cap="small" dirty="0" smtClean="0"/>
            </a:br>
            <a:r>
              <a:rPr lang="en-US" sz="4000" cap="small" dirty="0" smtClean="0"/>
              <a:t>Fact Sheet</a:t>
            </a:r>
            <a:endParaRPr lang="en-US" sz="4000" cap="small"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5505269" cy="6437946"/>
          </a:xfrm>
          <a:prstGeom prst="rect">
            <a:avLst/>
          </a:prstGeom>
          <a:noFill/>
          <a:ln>
            <a:noFill/>
          </a:ln>
          <a:effectLst>
            <a:glow rad="127000">
              <a:srgbClr val="00B0F0"/>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tion Button: Back or Previous 5">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162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6019800" y="266699"/>
            <a:ext cx="2895600" cy="5676901"/>
          </a:xfrm>
        </p:spPr>
        <p:txBody>
          <a:bodyPr>
            <a:noAutofit/>
          </a:bodyPr>
          <a:lstStyle/>
          <a:p>
            <a:pPr algn="r"/>
            <a:r>
              <a:rPr lang="en-US" sz="3600" cap="small" dirty="0" smtClean="0"/>
              <a:t>EPA’s </a:t>
            </a:r>
            <a:br>
              <a:rPr lang="en-US" sz="3600" cap="small" dirty="0" smtClean="0"/>
            </a:br>
            <a:r>
              <a:rPr lang="en-US" sz="3600" cap="small" dirty="0" smtClean="0"/>
              <a:t>June 13, 2008 Memo Clarifying Which SW </a:t>
            </a:r>
            <a:r>
              <a:rPr lang="en-US" sz="3600" cap="small" dirty="0"/>
              <a:t>Infiltration Practices or Technologies </a:t>
            </a:r>
            <a:r>
              <a:rPr lang="en-US" sz="3600" b="1" cap="small" dirty="0" smtClean="0">
                <a:solidFill>
                  <a:srgbClr val="FF0000"/>
                </a:solidFill>
              </a:rPr>
              <a:t>MAY</a:t>
            </a:r>
            <a:r>
              <a:rPr lang="en-US" sz="3600" cap="small" dirty="0" smtClean="0"/>
              <a:t> be </a:t>
            </a:r>
            <a:br>
              <a:rPr lang="en-US" sz="3600" cap="small" dirty="0" smtClean="0"/>
            </a:br>
            <a:r>
              <a:rPr lang="en-US" sz="3600" cap="small" dirty="0" smtClean="0"/>
              <a:t>Class V UIC</a:t>
            </a:r>
            <a:endParaRPr lang="en-US" sz="3600" cap="small"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6" name="Action Button: Back or Previous 5">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107" r="6249"/>
          <a:stretch/>
        </p:blipFill>
        <p:spPr>
          <a:xfrm>
            <a:off x="293632" y="291548"/>
            <a:ext cx="5573769" cy="5410200"/>
          </a:xfrm>
          <a:prstGeom prst="rect">
            <a:avLst/>
          </a:prstGeom>
          <a:effectLst>
            <a:glow rad="254000">
              <a:schemeClr val="bg1">
                <a:lumMod val="65000"/>
              </a:schemeClr>
            </a:glow>
          </a:effectLst>
        </p:spPr>
      </p:pic>
    </p:spTree>
    <p:extLst>
      <p:ext uri="{BB962C8B-B14F-4D97-AF65-F5344CB8AC3E}">
        <p14:creationId xmlns:p14="http://schemas.microsoft.com/office/powerpoint/2010/main" val="2461423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Dry Wells</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828799"/>
            <a:ext cx="3352800" cy="4463787"/>
          </a:xfrm>
          <a:prstGeom prst="rect">
            <a:avLst/>
          </a:prstGeom>
          <a:effectLst>
            <a:glow rad="254000">
              <a:schemeClr val="bg1">
                <a:lumMod val="65000"/>
              </a:schemeClr>
            </a:glow>
          </a:effectLst>
        </p:spPr>
      </p:pic>
    </p:spTree>
    <p:extLst>
      <p:ext uri="{BB962C8B-B14F-4D97-AF65-F5344CB8AC3E}">
        <p14:creationId xmlns:p14="http://schemas.microsoft.com/office/powerpoint/2010/main" val="670607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Underground Injection Control Program</a:t>
            </a:r>
            <a:endParaRPr lang="en-US" dirty="0"/>
          </a:p>
        </p:txBody>
      </p:sp>
      <p:sp>
        <p:nvSpPr>
          <p:cNvPr id="3" name="Text Placeholder 2"/>
          <p:cNvSpPr>
            <a:spLocks noGrp="1"/>
          </p:cNvSpPr>
          <p:nvPr>
            <p:ph type="body" idx="1"/>
          </p:nvPr>
        </p:nvSpPr>
        <p:spPr/>
        <p:txBody>
          <a:bodyPr>
            <a:noAutofit/>
          </a:bodyPr>
          <a:lstStyle/>
          <a:p>
            <a:r>
              <a:rPr lang="en-US" sz="3200" b="1" dirty="0" smtClean="0"/>
              <a:t>A Very Brief Description</a:t>
            </a:r>
            <a:endParaRPr lang="en-US" sz="3200" b="1" dirty="0"/>
          </a:p>
        </p:txBody>
      </p:sp>
      <p:sp>
        <p:nvSpPr>
          <p:cNvPr id="4" name="Action Button: Back or Previous 3">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Tree>
    <p:extLst>
      <p:ext uri="{BB962C8B-B14F-4D97-AF65-F5344CB8AC3E}">
        <p14:creationId xmlns:p14="http://schemas.microsoft.com/office/powerpoint/2010/main" val="3656252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Catchment Basin</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438400" y="1259676"/>
            <a:ext cx="4269162" cy="5262563"/>
            <a:chOff x="2438400" y="1259676"/>
            <a:chExt cx="4269162" cy="5262563"/>
          </a:xfrm>
          <a:solidFill>
            <a:srgbClr val="00B0F0"/>
          </a:solidFill>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259676"/>
              <a:ext cx="4269162" cy="5262563"/>
            </a:xfrm>
            <a:prstGeom prst="rect">
              <a:avLst/>
            </a:prstGeom>
            <a:grpFill/>
          </p:spPr>
        </p:pic>
        <p:cxnSp>
          <p:nvCxnSpPr>
            <p:cNvPr id="9" name="Straight Connector 8"/>
            <p:cNvCxnSpPr/>
            <p:nvPr/>
          </p:nvCxnSpPr>
          <p:spPr>
            <a:xfrm>
              <a:off x="3683000" y="4809989"/>
              <a:ext cx="3024562" cy="0"/>
            </a:xfrm>
            <a:prstGeom prst="line">
              <a:avLst/>
            </a:prstGeom>
            <a:grpFill/>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14981" y="5405437"/>
              <a:ext cx="1092581" cy="0"/>
            </a:xfrm>
            <a:prstGeom prst="line">
              <a:avLst/>
            </a:prstGeom>
            <a:grpFill/>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0" y="2395533"/>
              <a:ext cx="606799" cy="0"/>
            </a:xfrm>
            <a:prstGeom prst="line">
              <a:avLst/>
            </a:prstGeom>
            <a:grpFill/>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7200" y="1600200"/>
            <a:ext cx="914400" cy="523220"/>
          </a:xfrm>
          <a:prstGeom prst="rect">
            <a:avLst/>
          </a:prstGeom>
          <a:noFill/>
        </p:spPr>
        <p:txBody>
          <a:bodyPr wrap="square" rtlCol="0">
            <a:spAutoFit/>
          </a:bodyPr>
          <a:lstStyle/>
          <a:p>
            <a:r>
              <a:rPr lang="en-US" sz="2800" dirty="0" smtClean="0"/>
              <a:t>Inlet</a:t>
            </a:r>
            <a:endParaRPr lang="en-US" sz="2800" dirty="0"/>
          </a:p>
        </p:txBody>
      </p:sp>
      <p:sp>
        <p:nvSpPr>
          <p:cNvPr id="22" name="TextBox 21"/>
          <p:cNvSpPr txBox="1"/>
          <p:nvPr/>
        </p:nvSpPr>
        <p:spPr>
          <a:xfrm>
            <a:off x="174362" y="3985592"/>
            <a:ext cx="1197238" cy="523220"/>
          </a:xfrm>
          <a:prstGeom prst="rect">
            <a:avLst/>
          </a:prstGeom>
          <a:noFill/>
        </p:spPr>
        <p:txBody>
          <a:bodyPr wrap="square" rtlCol="0">
            <a:spAutoFit/>
          </a:bodyPr>
          <a:lstStyle/>
          <a:p>
            <a:r>
              <a:rPr lang="en-US" sz="2800" dirty="0" smtClean="0"/>
              <a:t>Outlet</a:t>
            </a:r>
            <a:endParaRPr lang="en-US" sz="2800" dirty="0"/>
          </a:p>
        </p:txBody>
      </p:sp>
      <p:sp>
        <p:nvSpPr>
          <p:cNvPr id="24" name="Right Arrow 23"/>
          <p:cNvSpPr/>
          <p:nvPr/>
        </p:nvSpPr>
        <p:spPr>
          <a:xfrm rot="10800000">
            <a:off x="1371601" y="4114800"/>
            <a:ext cx="1676400" cy="2616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a:off x="1371601" y="1676399"/>
            <a:ext cx="3251200" cy="879555"/>
          </a:xfrm>
          <a:prstGeom prst="bentUpArrow">
            <a:avLst>
              <a:gd name="adj1" fmla="val 25000"/>
              <a:gd name="adj2" fmla="val 25000"/>
              <a:gd name="adj3" fmla="val 39823"/>
            </a:avLst>
          </a:prstGeom>
          <a:solidFill>
            <a:srgbClr val="79DCFF"/>
          </a:solidFill>
          <a:ln w="12700"/>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5400000">
            <a:off x="3348569" y="3015788"/>
            <a:ext cx="1184473" cy="2616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5400000">
            <a:off x="3958169" y="3017387"/>
            <a:ext cx="1184473" cy="2616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5334000"/>
            <a:ext cx="1828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5400000">
            <a:off x="4567769" y="3017108"/>
            <a:ext cx="1184473" cy="2616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3653369" y="3017109"/>
            <a:ext cx="1184473" cy="2616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5400000">
            <a:off x="4262969" y="3017307"/>
            <a:ext cx="1184473" cy="2616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ounded Rectangular Callout 38"/>
          <p:cNvSpPr/>
          <p:nvPr/>
        </p:nvSpPr>
        <p:spPr>
          <a:xfrm>
            <a:off x="6477978" y="1911628"/>
            <a:ext cx="2361222" cy="3879571"/>
          </a:xfrm>
          <a:prstGeom prst="wedgeRoundRectCallout">
            <a:avLst>
              <a:gd name="adj1" fmla="val -90558"/>
              <a:gd name="adj2" fmla="val 49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rPr>
              <a:t>If bottom of catch basin is open or holes have been drilled through the concrete, then this would be a </a:t>
            </a:r>
          </a:p>
          <a:p>
            <a:pPr algn="ctr"/>
            <a:r>
              <a:rPr lang="en-US" sz="2400" b="1" dirty="0" smtClean="0">
                <a:solidFill>
                  <a:srgbClr val="FF0000"/>
                </a:solidFill>
              </a:rPr>
              <a:t>UIC well.</a:t>
            </a:r>
            <a:endParaRPr lang="en-US" sz="2400" b="1" dirty="0">
              <a:solidFill>
                <a:srgbClr val="FF0000"/>
              </a:solidFill>
            </a:endParaRPr>
          </a:p>
        </p:txBody>
      </p:sp>
    </p:spTree>
    <p:extLst>
      <p:ext uri="{BB962C8B-B14F-4D97-AF65-F5344CB8AC3E}">
        <p14:creationId xmlns:p14="http://schemas.microsoft.com/office/powerpoint/2010/main" val="290018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1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3000"/>
                                        <p:tgtEl>
                                          <p:spTgt spid="23"/>
                                        </p:tgtEl>
                                        <p:attrNameLst>
                                          <p:attrName>ppt_x</p:attrName>
                                        </p:attrNameLst>
                                      </p:cBhvr>
                                      <p:tavLst>
                                        <p:tav tm="0">
                                          <p:val>
                                            <p:strVal val="ppt_x"/>
                                          </p:val>
                                        </p:tav>
                                        <p:tav tm="100000">
                                          <p:val>
                                            <p:strVal val="ppt_x"/>
                                          </p:val>
                                        </p:tav>
                                      </p:tavLst>
                                    </p:anim>
                                    <p:anim calcmode="lin" valueType="num">
                                      <p:cBhvr additive="base">
                                        <p:cTn id="15" dur="3000"/>
                                        <p:tgtEl>
                                          <p:spTgt spid="23"/>
                                        </p:tgtEl>
                                        <p:attrNameLst>
                                          <p:attrName>ppt_y</p:attrName>
                                        </p:attrNameLst>
                                      </p:cBhvr>
                                      <p:tavLst>
                                        <p:tav tm="0">
                                          <p:val>
                                            <p:strVal val="ppt_y"/>
                                          </p:val>
                                        </p:tav>
                                        <p:tav tm="100000">
                                          <p:val>
                                            <p:strVal val="1+ppt_h/2"/>
                                          </p:val>
                                        </p:tav>
                                      </p:tavLst>
                                    </p:anim>
                                    <p:set>
                                      <p:cBhvr>
                                        <p:cTn id="16" dur="1" fill="hold">
                                          <p:stCondLst>
                                            <p:cond delay="2999"/>
                                          </p:stCondLst>
                                        </p:cTn>
                                        <p:tgtEl>
                                          <p:spTgt spid="23"/>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2000"/>
                                        <p:tgtEl>
                                          <p:spTgt spid="31"/>
                                        </p:tgtEl>
                                        <p:attrNameLst>
                                          <p:attrName>ppt_x</p:attrName>
                                        </p:attrNameLst>
                                      </p:cBhvr>
                                      <p:tavLst>
                                        <p:tav tm="0">
                                          <p:val>
                                            <p:strVal val="ppt_x"/>
                                          </p:val>
                                        </p:tav>
                                        <p:tav tm="100000">
                                          <p:val>
                                            <p:strVal val="ppt_x"/>
                                          </p:val>
                                        </p:tav>
                                      </p:tavLst>
                                    </p:anim>
                                    <p:anim calcmode="lin" valueType="num">
                                      <p:cBhvr additive="base">
                                        <p:cTn id="19" dur="2000"/>
                                        <p:tgtEl>
                                          <p:spTgt spid="31"/>
                                        </p:tgtEl>
                                        <p:attrNameLst>
                                          <p:attrName>ppt_y</p:attrName>
                                        </p:attrNameLst>
                                      </p:cBhvr>
                                      <p:tavLst>
                                        <p:tav tm="0">
                                          <p:val>
                                            <p:strVal val="ppt_y"/>
                                          </p:val>
                                        </p:tav>
                                        <p:tav tm="100000">
                                          <p:val>
                                            <p:strVal val="1+ppt_h/2"/>
                                          </p:val>
                                        </p:tav>
                                      </p:tavLst>
                                    </p:anim>
                                    <p:set>
                                      <p:cBhvr>
                                        <p:cTn id="20"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3" grpId="0" animBg="1"/>
      <p:bldP spid="31"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228600"/>
            <a:ext cx="8686800" cy="5755422"/>
          </a:xfrm>
          <a:prstGeom prst="rect">
            <a:avLst/>
          </a:prstGeom>
          <a:solidFill>
            <a:schemeClr val="bg1"/>
          </a:solidFill>
        </p:spPr>
        <p:txBody>
          <a:bodyPr wrap="square" rtlCol="0">
            <a:spAutoFit/>
          </a:bodyPr>
          <a:lstStyle/>
          <a:p>
            <a:endParaRPr lang="en-US" sz="4000" dirty="0" smtClean="0"/>
          </a:p>
          <a:p>
            <a:endParaRPr lang="en-US" sz="4000" dirty="0" smtClean="0"/>
          </a:p>
          <a:p>
            <a:endParaRPr lang="en-US" sz="4000" dirty="0"/>
          </a:p>
          <a:p>
            <a:pPr algn="ctr"/>
            <a:r>
              <a:rPr lang="en-US" sz="4000" dirty="0" smtClean="0"/>
              <a:t>Examples of </a:t>
            </a:r>
          </a:p>
          <a:p>
            <a:pPr algn="ctr"/>
            <a:r>
              <a:rPr lang="en-US" sz="4000" dirty="0" smtClean="0"/>
              <a:t>Commercially Manufactured Storm Water Infiltration Devices</a:t>
            </a:r>
          </a:p>
          <a:p>
            <a:pPr algn="ctr"/>
            <a:endParaRPr lang="en-US" sz="4000" dirty="0" smtClean="0"/>
          </a:p>
          <a:p>
            <a:pPr algn="ctr"/>
            <a:endParaRPr lang="en-US" sz="1600" dirty="0"/>
          </a:p>
          <a:p>
            <a:pPr algn="ctr"/>
            <a:endParaRPr lang="en-US" sz="3200" dirty="0" smtClean="0"/>
          </a:p>
          <a:p>
            <a:pPr algn="ctr"/>
            <a:endParaRPr lang="en-US" sz="4000" dirty="0"/>
          </a:p>
        </p:txBody>
      </p:sp>
    </p:spTree>
    <p:extLst>
      <p:ext uri="{BB962C8B-B14F-4D97-AF65-F5344CB8AC3E}">
        <p14:creationId xmlns:p14="http://schemas.microsoft.com/office/powerpoint/2010/main" val="3346129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311289"/>
            <a:ext cx="8686800" cy="5632311"/>
          </a:xfrm>
          <a:prstGeom prst="rect">
            <a:avLst/>
          </a:prstGeom>
          <a:solidFill>
            <a:schemeClr val="bg1"/>
          </a:solidFill>
        </p:spPr>
        <p:txBody>
          <a:bodyPr wrap="square" rtlCol="0">
            <a:spAutoFit/>
          </a:bodyPr>
          <a:lstStyle/>
          <a:p>
            <a:pPr algn="ctr"/>
            <a:r>
              <a:rPr lang="en-US" sz="4000" dirty="0" smtClean="0"/>
              <a:t>Disclaimer of Endorsement</a:t>
            </a:r>
          </a:p>
          <a:p>
            <a:pPr algn="ctr"/>
            <a:endParaRPr lang="en-US" sz="4000" dirty="0" smtClean="0"/>
          </a:p>
          <a:p>
            <a:r>
              <a:rPr lang="en-US" sz="3200" dirty="0" smtClean="0"/>
              <a:t>The Utah Department of Environmental Quality, Division of Water Quality does not endorse or recommend any commercial products presented herein.  All information is provided for general informational purposes only to illustrate the types of products or constructions that are considered UIC Class V Storm Water Drainage Wells.</a:t>
            </a:r>
          </a:p>
          <a:p>
            <a:endParaRPr lang="en-US" sz="2400" dirty="0"/>
          </a:p>
        </p:txBody>
      </p:sp>
    </p:spTree>
    <p:extLst>
      <p:ext uri="{BB962C8B-B14F-4D97-AF65-F5344CB8AC3E}">
        <p14:creationId xmlns:p14="http://schemas.microsoft.com/office/powerpoint/2010/main" val="2070112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err="1" smtClean="0"/>
              <a:t>StormTech</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600"/>
            <a:ext cx="3760057" cy="1537050"/>
          </a:xfrm>
          <a:prstGeom prst="rect">
            <a:avLst/>
          </a:prstGeom>
        </p:spPr>
      </p:pic>
      <p:grpSp>
        <p:nvGrpSpPr>
          <p:cNvPr id="11" name="Group 10"/>
          <p:cNvGrpSpPr/>
          <p:nvPr/>
        </p:nvGrpSpPr>
        <p:grpSpPr>
          <a:xfrm>
            <a:off x="914400" y="2647667"/>
            <a:ext cx="7397203" cy="2620370"/>
            <a:chOff x="914400" y="2647667"/>
            <a:chExt cx="7397203" cy="2620370"/>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8658" b="21633"/>
            <a:stretch/>
          </p:blipFill>
          <p:spPr>
            <a:xfrm>
              <a:off x="914400" y="2647667"/>
              <a:ext cx="7397203" cy="2620370"/>
            </a:xfrm>
            <a:prstGeom prst="rect">
              <a:avLst/>
            </a:prstGeom>
            <a:effectLst>
              <a:glow rad="254000">
                <a:schemeClr val="accent5">
                  <a:lumMod val="75000"/>
                </a:schemeClr>
              </a:glow>
            </a:effectLst>
          </p:spPr>
        </p:pic>
        <p:sp>
          <p:nvSpPr>
            <p:cNvPr id="10" name="TextBox 9"/>
            <p:cNvSpPr txBox="1"/>
            <p:nvPr/>
          </p:nvSpPr>
          <p:spPr>
            <a:xfrm>
              <a:off x="6553203" y="2819400"/>
              <a:ext cx="1600197" cy="523220"/>
            </a:xfrm>
            <a:prstGeom prst="rect">
              <a:avLst/>
            </a:prstGeom>
            <a:noFill/>
          </p:spPr>
          <p:txBody>
            <a:bodyPr wrap="square" rtlCol="0">
              <a:spAutoFit/>
            </a:bodyPr>
            <a:lstStyle/>
            <a:p>
              <a:pPr algn="ctr"/>
              <a:r>
                <a:rPr lang="en-US" sz="2800" dirty="0" smtClean="0"/>
                <a:t>Modules</a:t>
              </a:r>
              <a:endParaRPr lang="en-US" sz="2800" dirty="0"/>
            </a:p>
          </p:txBody>
        </p:sp>
      </p:grpSp>
    </p:spTree>
    <p:extLst>
      <p:ext uri="{BB962C8B-B14F-4D97-AF65-F5344CB8AC3E}">
        <p14:creationId xmlns:p14="http://schemas.microsoft.com/office/powerpoint/2010/main" val="3728484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err="1" smtClean="0"/>
              <a:t>StormTech</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600"/>
            <a:ext cx="3760057" cy="1537050"/>
          </a:xfrm>
          <a:prstGeom prst="rect">
            <a:avLst/>
          </a:prstGeom>
        </p:spPr>
      </p:pic>
      <p:grpSp>
        <p:nvGrpSpPr>
          <p:cNvPr id="13" name="Group 12"/>
          <p:cNvGrpSpPr/>
          <p:nvPr/>
        </p:nvGrpSpPr>
        <p:grpSpPr>
          <a:xfrm>
            <a:off x="1994178" y="1957103"/>
            <a:ext cx="5092422" cy="4672297"/>
            <a:chOff x="1994178" y="1957103"/>
            <a:chExt cx="5092422" cy="467229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178" y="1957103"/>
              <a:ext cx="5092422" cy="4672297"/>
            </a:xfrm>
            <a:prstGeom prst="rect">
              <a:avLst/>
            </a:prstGeom>
            <a:effectLst>
              <a:glow rad="254000">
                <a:schemeClr val="bg1">
                  <a:lumMod val="65000"/>
                </a:schemeClr>
              </a:glow>
            </a:effectLst>
          </p:spPr>
        </p:pic>
        <p:sp useBgFill="1">
          <p:nvSpPr>
            <p:cNvPr id="12" name="TextBox 11"/>
            <p:cNvSpPr txBox="1"/>
            <p:nvPr/>
          </p:nvSpPr>
          <p:spPr>
            <a:xfrm>
              <a:off x="5181600" y="1981200"/>
              <a:ext cx="1881809" cy="523220"/>
            </a:xfrm>
            <a:prstGeom prst="rect">
              <a:avLst/>
            </a:prstGeom>
          </p:spPr>
          <p:txBody>
            <a:bodyPr wrap="square" rtlCol="0">
              <a:spAutoFit/>
            </a:bodyPr>
            <a:lstStyle/>
            <a:p>
              <a:r>
                <a:rPr lang="en-US" sz="2800" dirty="0" smtClean="0"/>
                <a:t>Installation</a:t>
              </a:r>
              <a:endParaRPr lang="en-US" sz="2800" dirty="0"/>
            </a:p>
          </p:txBody>
        </p:sp>
      </p:grpSp>
    </p:spTree>
    <p:extLst>
      <p:ext uri="{BB962C8B-B14F-4D97-AF65-F5344CB8AC3E}">
        <p14:creationId xmlns:p14="http://schemas.microsoft.com/office/powerpoint/2010/main" val="3491444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smtClean="0"/>
              <a:t>Triton</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600"/>
            <a:ext cx="3822222" cy="1574603"/>
          </a:xfrm>
          <a:prstGeom prst="rect">
            <a:avLst/>
          </a:prstGeom>
        </p:spPr>
      </p:pic>
      <p:grpSp>
        <p:nvGrpSpPr>
          <p:cNvPr id="17" name="Group 16"/>
          <p:cNvGrpSpPr/>
          <p:nvPr/>
        </p:nvGrpSpPr>
        <p:grpSpPr>
          <a:xfrm>
            <a:off x="1928492" y="1958008"/>
            <a:ext cx="5310509" cy="4159897"/>
            <a:chOff x="1928492" y="1958008"/>
            <a:chExt cx="5310509" cy="4159897"/>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492" y="1958008"/>
              <a:ext cx="5310508" cy="4159897"/>
            </a:xfrm>
            <a:prstGeom prst="rect">
              <a:avLst/>
            </a:prstGeom>
            <a:noFill/>
            <a:effectLst>
              <a:glow rad="254000">
                <a:schemeClr val="bg1">
                  <a:lumMod val="65000"/>
                </a:schemeClr>
              </a:glow>
            </a:effectLst>
          </p:spPr>
        </p:pic>
        <p:sp>
          <p:nvSpPr>
            <p:cNvPr id="16" name="TextBox 15"/>
            <p:cNvSpPr txBox="1"/>
            <p:nvPr/>
          </p:nvSpPr>
          <p:spPr>
            <a:xfrm>
              <a:off x="5562601" y="1958008"/>
              <a:ext cx="1676400" cy="523220"/>
            </a:xfrm>
            <a:prstGeom prst="rect">
              <a:avLst/>
            </a:prstGeom>
            <a:noFill/>
          </p:spPr>
          <p:txBody>
            <a:bodyPr wrap="square" rtlCol="0">
              <a:spAutoFit/>
            </a:bodyPr>
            <a:lstStyle/>
            <a:p>
              <a:pPr algn="ctr"/>
              <a:r>
                <a:rPr lang="en-US" sz="2800" dirty="0" smtClean="0"/>
                <a:t>Module</a:t>
              </a:r>
              <a:endParaRPr lang="en-US" sz="2800" dirty="0"/>
            </a:p>
          </p:txBody>
        </p:sp>
      </p:grpSp>
    </p:spTree>
    <p:extLst>
      <p:ext uri="{BB962C8B-B14F-4D97-AF65-F5344CB8AC3E}">
        <p14:creationId xmlns:p14="http://schemas.microsoft.com/office/powerpoint/2010/main" val="308204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smtClean="0"/>
              <a:t>Triton</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600"/>
            <a:ext cx="3822222" cy="1574603"/>
          </a:xfrm>
          <a:prstGeom prst="rect">
            <a:avLst/>
          </a:prstGeom>
        </p:spPr>
      </p:pic>
      <p:grpSp>
        <p:nvGrpSpPr>
          <p:cNvPr id="12" name="Group 11"/>
          <p:cNvGrpSpPr/>
          <p:nvPr/>
        </p:nvGrpSpPr>
        <p:grpSpPr>
          <a:xfrm>
            <a:off x="685800" y="2133600"/>
            <a:ext cx="7702826" cy="3429000"/>
            <a:chOff x="685800" y="2133600"/>
            <a:chExt cx="7702826" cy="342900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133600"/>
              <a:ext cx="7702826" cy="3429000"/>
            </a:xfrm>
            <a:prstGeom prst="rect">
              <a:avLst/>
            </a:prstGeom>
          </p:spPr>
        </p:pic>
        <p:sp useBgFill="1">
          <p:nvSpPr>
            <p:cNvPr id="8" name="TextBox 7"/>
            <p:cNvSpPr txBox="1"/>
            <p:nvPr/>
          </p:nvSpPr>
          <p:spPr>
            <a:xfrm>
              <a:off x="6372831" y="2209800"/>
              <a:ext cx="1932969" cy="523220"/>
            </a:xfrm>
            <a:prstGeom prst="rect">
              <a:avLst/>
            </a:prstGeom>
          </p:spPr>
          <p:txBody>
            <a:bodyPr wrap="square" rtlCol="0">
              <a:spAutoFit/>
            </a:bodyPr>
            <a:lstStyle/>
            <a:p>
              <a:pPr algn="ctr"/>
              <a:r>
                <a:rPr lang="en-US" sz="2800" dirty="0" smtClean="0"/>
                <a:t>Installation</a:t>
              </a:r>
              <a:endParaRPr lang="en-US" sz="2800" dirty="0"/>
            </a:p>
          </p:txBody>
        </p:sp>
      </p:grpSp>
    </p:spTree>
    <p:extLst>
      <p:ext uri="{BB962C8B-B14F-4D97-AF65-F5344CB8AC3E}">
        <p14:creationId xmlns:p14="http://schemas.microsoft.com/office/powerpoint/2010/main" val="365172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600" cap="small" dirty="0" smtClean="0"/>
              <a:t>Brentwood </a:t>
            </a:r>
            <a:br>
              <a:rPr lang="en-US" sz="3600" cap="small" dirty="0" smtClean="0"/>
            </a:br>
            <a:r>
              <a:rPr lang="en-US" sz="3600" cap="small" dirty="0" err="1" smtClean="0"/>
              <a:t>StormTank</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33388" y="381000"/>
            <a:ext cx="3600450" cy="1076325"/>
            <a:chOff x="2771775" y="3095625"/>
            <a:chExt cx="3600450" cy="1076325"/>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775" y="3095625"/>
              <a:ext cx="3600450" cy="6667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538" y="3657600"/>
              <a:ext cx="2162175" cy="514350"/>
            </a:xfrm>
            <a:prstGeom prst="rect">
              <a:avLst/>
            </a:prstGeom>
          </p:spPr>
        </p:pic>
      </p:grpSp>
      <p:grpSp>
        <p:nvGrpSpPr>
          <p:cNvPr id="15" name="Group 14"/>
          <p:cNvGrpSpPr/>
          <p:nvPr/>
        </p:nvGrpSpPr>
        <p:grpSpPr>
          <a:xfrm>
            <a:off x="1524000" y="1905000"/>
            <a:ext cx="5943934" cy="3984306"/>
            <a:chOff x="1524000" y="1905000"/>
            <a:chExt cx="5943934" cy="3984306"/>
          </a:xfrm>
        </p:grpSpPr>
        <p:pic>
          <p:nvPicPr>
            <p:cNvPr id="1026" name="Picture 2" descr="C:\Users\ccady.UTAH\Desktop\Stormwater &amp; UIC\StormTank P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905000"/>
              <a:ext cx="5943934" cy="3984306"/>
            </a:xfrm>
            <a:prstGeom prst="rect">
              <a:avLst/>
            </a:prstGeom>
            <a:noFill/>
            <a:effectLst>
              <a:glow rad="254000">
                <a:schemeClr val="bg1">
                  <a:lumMod val="65000"/>
                </a:schemeClr>
              </a:glo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10200" y="1905000"/>
              <a:ext cx="2057400" cy="954107"/>
            </a:xfrm>
            <a:prstGeom prst="rect">
              <a:avLst/>
            </a:prstGeom>
            <a:noFill/>
          </p:spPr>
          <p:txBody>
            <a:bodyPr wrap="square" rtlCol="0">
              <a:spAutoFit/>
            </a:bodyPr>
            <a:lstStyle/>
            <a:p>
              <a:pPr algn="ctr"/>
              <a:r>
                <a:rPr lang="en-US" sz="2800" dirty="0" err="1" smtClean="0"/>
                <a:t>StormTank</a:t>
              </a:r>
              <a:r>
                <a:rPr lang="en-US" sz="2800" dirty="0" smtClean="0"/>
                <a:t> Pack</a:t>
              </a:r>
              <a:endParaRPr lang="en-US" sz="2800" dirty="0"/>
            </a:p>
          </p:txBody>
        </p:sp>
      </p:grpSp>
    </p:spTree>
    <p:extLst>
      <p:ext uri="{BB962C8B-B14F-4D97-AF65-F5344CB8AC3E}">
        <p14:creationId xmlns:p14="http://schemas.microsoft.com/office/powerpoint/2010/main" val="1271370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600" cap="small" dirty="0" smtClean="0"/>
              <a:t>Brentwood </a:t>
            </a:r>
            <a:br>
              <a:rPr lang="en-US" sz="3600" cap="small" dirty="0" smtClean="0"/>
            </a:br>
            <a:r>
              <a:rPr lang="en-US" sz="3600" cap="small" dirty="0" err="1" smtClean="0"/>
              <a:t>StormTank</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33388" y="381000"/>
            <a:ext cx="3600450" cy="1076325"/>
            <a:chOff x="2771775" y="3095625"/>
            <a:chExt cx="3600450" cy="1076325"/>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775" y="3095625"/>
              <a:ext cx="3600450" cy="6667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538" y="3657600"/>
              <a:ext cx="2162175" cy="514350"/>
            </a:xfrm>
            <a:prstGeom prst="rect">
              <a:avLst/>
            </a:prstGeom>
          </p:spPr>
        </p:pic>
      </p:grpSp>
      <p:grpSp>
        <p:nvGrpSpPr>
          <p:cNvPr id="9" name="Group 8"/>
          <p:cNvGrpSpPr/>
          <p:nvPr/>
        </p:nvGrpSpPr>
        <p:grpSpPr>
          <a:xfrm>
            <a:off x="2209800" y="1752600"/>
            <a:ext cx="4876800" cy="4652216"/>
            <a:chOff x="2209800" y="1752600"/>
            <a:chExt cx="4876800" cy="4652216"/>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1772678"/>
              <a:ext cx="4867272" cy="4632138"/>
            </a:xfrm>
            <a:prstGeom prst="rect">
              <a:avLst/>
            </a:prstGeom>
            <a:effectLst>
              <a:glow rad="254000">
                <a:schemeClr val="bg1">
                  <a:lumMod val="65000"/>
                </a:schemeClr>
              </a:glow>
            </a:effectLst>
          </p:spPr>
        </p:pic>
        <p:sp>
          <p:nvSpPr>
            <p:cNvPr id="8" name="TextBox 7"/>
            <p:cNvSpPr txBox="1"/>
            <p:nvPr/>
          </p:nvSpPr>
          <p:spPr>
            <a:xfrm>
              <a:off x="5181600" y="1752600"/>
              <a:ext cx="1905000" cy="954107"/>
            </a:xfrm>
            <a:prstGeom prst="rect">
              <a:avLst/>
            </a:prstGeom>
            <a:noFill/>
          </p:spPr>
          <p:txBody>
            <a:bodyPr wrap="square" rtlCol="0">
              <a:spAutoFit/>
            </a:bodyPr>
            <a:lstStyle/>
            <a:p>
              <a:pPr algn="ctr"/>
              <a:r>
                <a:rPr lang="en-US" sz="2800" dirty="0" err="1" smtClean="0"/>
                <a:t>StormTank</a:t>
              </a:r>
              <a:endParaRPr lang="en-US" sz="2800" dirty="0" smtClean="0"/>
            </a:p>
            <a:p>
              <a:pPr algn="ctr"/>
              <a:r>
                <a:rPr lang="en-US" sz="2800" dirty="0" smtClean="0"/>
                <a:t>Modules</a:t>
              </a:r>
              <a:endParaRPr lang="en-US" sz="2800" dirty="0"/>
            </a:p>
          </p:txBody>
        </p:sp>
      </p:grpSp>
    </p:spTree>
    <p:extLst>
      <p:ext uri="{BB962C8B-B14F-4D97-AF65-F5344CB8AC3E}">
        <p14:creationId xmlns:p14="http://schemas.microsoft.com/office/powerpoint/2010/main" val="1062358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600" cap="small" dirty="0" smtClean="0"/>
              <a:t>Brentwood </a:t>
            </a:r>
            <a:br>
              <a:rPr lang="en-US" sz="3600" cap="small" dirty="0" smtClean="0"/>
            </a:br>
            <a:r>
              <a:rPr lang="en-US" sz="3600" cap="small" dirty="0" err="1" smtClean="0"/>
              <a:t>StormTank</a:t>
            </a:r>
            <a:endParaRPr lang="en-US" sz="3600" cap="small"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33388" y="381000"/>
            <a:ext cx="3600450" cy="1076325"/>
            <a:chOff x="2771775" y="3095625"/>
            <a:chExt cx="3600450" cy="1076325"/>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775" y="3095625"/>
              <a:ext cx="3600450" cy="6667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538" y="3657600"/>
              <a:ext cx="2162175" cy="514350"/>
            </a:xfrm>
            <a:prstGeom prst="rect">
              <a:avLst/>
            </a:prstGeom>
          </p:spPr>
        </p:pic>
      </p:grpSp>
      <p:grpSp>
        <p:nvGrpSpPr>
          <p:cNvPr id="17" name="Group 16"/>
          <p:cNvGrpSpPr/>
          <p:nvPr/>
        </p:nvGrpSpPr>
        <p:grpSpPr>
          <a:xfrm>
            <a:off x="1573710" y="1752600"/>
            <a:ext cx="5970090" cy="4272398"/>
            <a:chOff x="1573710" y="1752600"/>
            <a:chExt cx="5970090" cy="4272398"/>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8436"/>
            <a:stretch/>
          </p:blipFill>
          <p:spPr>
            <a:xfrm>
              <a:off x="1573710" y="1752600"/>
              <a:ext cx="5970090" cy="4272398"/>
            </a:xfrm>
            <a:prstGeom prst="rect">
              <a:avLst/>
            </a:prstGeom>
            <a:effectLst>
              <a:glow rad="254000">
                <a:schemeClr val="bg1">
                  <a:lumMod val="65000"/>
                </a:schemeClr>
              </a:glow>
            </a:effectLst>
          </p:spPr>
        </p:pic>
        <p:sp useBgFill="1">
          <p:nvSpPr>
            <p:cNvPr id="16" name="TextBox 15"/>
            <p:cNvSpPr txBox="1"/>
            <p:nvPr/>
          </p:nvSpPr>
          <p:spPr>
            <a:xfrm>
              <a:off x="4086238" y="1752600"/>
              <a:ext cx="3457562" cy="954107"/>
            </a:xfrm>
            <a:prstGeom prst="rect">
              <a:avLst/>
            </a:prstGeom>
          </p:spPr>
          <p:txBody>
            <a:bodyPr wrap="square" rtlCol="0">
              <a:spAutoFit/>
            </a:bodyPr>
            <a:lstStyle/>
            <a:p>
              <a:pPr algn="r"/>
              <a:r>
                <a:rPr lang="en-US" sz="2800" dirty="0" smtClean="0"/>
                <a:t>Installation of </a:t>
              </a:r>
              <a:r>
                <a:rPr lang="en-US" sz="2800" dirty="0" err="1" smtClean="0"/>
                <a:t>StormTank</a:t>
              </a:r>
              <a:r>
                <a:rPr lang="en-US" sz="2800" dirty="0" smtClean="0"/>
                <a:t> Modules</a:t>
              </a:r>
              <a:endParaRPr lang="en-US" sz="2800" dirty="0"/>
            </a:p>
          </p:txBody>
        </p:sp>
      </p:grpSp>
    </p:spTree>
    <p:extLst>
      <p:ext uri="{BB962C8B-B14F-4D97-AF65-F5344CB8AC3E}">
        <p14:creationId xmlns:p14="http://schemas.microsoft.com/office/powerpoint/2010/main" val="602060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small" dirty="0" smtClean="0"/>
              <a:t>Flyby of the Underground Injection Control (UIC) Program</a:t>
            </a:r>
            <a:endParaRPr lang="en-US" sz="3600" b="1" cap="small" dirty="0"/>
          </a:p>
        </p:txBody>
      </p:sp>
      <p:sp>
        <p:nvSpPr>
          <p:cNvPr id="3" name="Content Placeholder 2"/>
          <p:cNvSpPr>
            <a:spLocks noGrp="1"/>
          </p:cNvSpPr>
          <p:nvPr>
            <p:ph idx="1"/>
          </p:nvPr>
        </p:nvSpPr>
        <p:spPr/>
        <p:txBody>
          <a:bodyPr/>
          <a:lstStyle/>
          <a:p>
            <a:pPr>
              <a:spcBef>
                <a:spcPts val="0"/>
              </a:spcBef>
              <a:spcAft>
                <a:spcPts val="1800"/>
              </a:spcAft>
              <a:buClr>
                <a:schemeClr val="accent6"/>
              </a:buClr>
            </a:pPr>
            <a:r>
              <a:rPr lang="en-US" sz="2800" dirty="0" smtClean="0"/>
              <a:t>The UIC Program is a federal EPA program authorized by the Safe Drinking Water Act of 1974.</a:t>
            </a:r>
          </a:p>
          <a:p>
            <a:pPr>
              <a:spcBef>
                <a:spcPts val="0"/>
              </a:spcBef>
              <a:spcAft>
                <a:spcPts val="1800"/>
              </a:spcAft>
              <a:buClr>
                <a:schemeClr val="accent6"/>
              </a:buClr>
            </a:pPr>
            <a:r>
              <a:rPr lang="en-US" sz="2800" dirty="0" smtClean="0"/>
              <a:t>Utah has primacy to administer the UIC program.</a:t>
            </a:r>
          </a:p>
          <a:p>
            <a:pPr>
              <a:buClr>
                <a:schemeClr val="accent6"/>
              </a:buClr>
            </a:pPr>
            <a:r>
              <a:rPr lang="en-US" sz="2800" dirty="0" smtClean="0"/>
              <a:t>There are 2 UIC programs:</a:t>
            </a:r>
            <a:endParaRPr lang="en-US" sz="2800" dirty="0"/>
          </a:p>
          <a:p>
            <a:pPr lvl="1">
              <a:buClr>
                <a:schemeClr val="accent6"/>
              </a:buClr>
              <a:buFont typeface="Wingdings"/>
              <a:buChar char="Ø"/>
            </a:pPr>
            <a:r>
              <a:rPr lang="en-US" sz="2400" dirty="0" smtClean="0"/>
              <a:t>1425 UIC - regulates injection activities associated with oil &amp; gas operations – DNR/DOGM</a:t>
            </a:r>
          </a:p>
          <a:p>
            <a:pPr lvl="1">
              <a:buClr>
                <a:schemeClr val="accent6"/>
              </a:buClr>
              <a:buFont typeface="Wingdings"/>
              <a:buChar char="Ø"/>
            </a:pPr>
            <a:r>
              <a:rPr lang="en-US" sz="2400" dirty="0" smtClean="0"/>
              <a:t>1422 </a:t>
            </a:r>
            <a:r>
              <a:rPr lang="en-US" sz="2400" dirty="0"/>
              <a:t>UIC – regulates all other injection activities – DEQ/DWQ</a:t>
            </a:r>
          </a:p>
          <a:p>
            <a:pPr marL="114300" indent="0">
              <a:buClr>
                <a:schemeClr val="accent6"/>
              </a:buClr>
              <a:buNone/>
            </a:pPr>
            <a:endParaRPr lang="en-US" dirty="0"/>
          </a:p>
          <a:p>
            <a:pPr marL="800100" lvl="1" indent="-342900">
              <a:buClr>
                <a:schemeClr val="accent6"/>
              </a:buClr>
              <a:buFont typeface="Wingdings"/>
              <a:buChar char="Ø"/>
            </a:pPr>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9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600" cap="small" dirty="0" err="1" smtClean="0"/>
              <a:t>Contech</a:t>
            </a:r>
            <a:r>
              <a:rPr lang="en-US" sz="3600" cap="small" dirty="0" smtClean="0"/>
              <a:t> Corrugated </a:t>
            </a:r>
            <a:br>
              <a:rPr lang="en-US" sz="3600" cap="small" dirty="0" smtClean="0"/>
            </a:br>
            <a:r>
              <a:rPr lang="en-US" sz="3600" cap="small" dirty="0" smtClean="0"/>
              <a:t>Metal Pipe (CMP)</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ccady.UTAH\Desktop\Stormwater &amp; UIC\RootLogo_Contech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8" y="457200"/>
            <a:ext cx="3503612" cy="88758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905000" y="1828800"/>
            <a:ext cx="5410200" cy="4289106"/>
            <a:chOff x="1905000" y="1828800"/>
            <a:chExt cx="5410200" cy="4289106"/>
          </a:xfrm>
        </p:grpSpPr>
        <p:pic>
          <p:nvPicPr>
            <p:cNvPr id="2051" name="Picture 3" descr="C:\Users\ccady.UTAH\Desktop\Stormwater &amp; UIC\Perforated-CM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828800"/>
              <a:ext cx="5388324" cy="4289106"/>
            </a:xfrm>
            <a:prstGeom prst="rect">
              <a:avLst/>
            </a:prstGeom>
            <a:noFill/>
            <a:effectLst>
              <a:glow rad="254000">
                <a:schemeClr val="bg1">
                  <a:lumMod val="65000"/>
                </a:schemeClr>
              </a:glow>
            </a:effectLst>
            <a:extLst>
              <a:ext uri="{909E8E84-426E-40DD-AFC4-6F175D3DCCD1}">
                <a14:hiddenFill xmlns:a14="http://schemas.microsoft.com/office/drawing/2010/main">
                  <a:solidFill>
                    <a:srgbClr val="FFFFFF"/>
                  </a:solidFill>
                </a14:hiddenFill>
              </a:ext>
            </a:extLst>
          </p:spPr>
        </p:pic>
        <p:sp useBgFill="1">
          <p:nvSpPr>
            <p:cNvPr id="7" name="TextBox 6"/>
            <p:cNvSpPr txBox="1"/>
            <p:nvPr/>
          </p:nvSpPr>
          <p:spPr>
            <a:xfrm>
              <a:off x="5486400" y="1828800"/>
              <a:ext cx="1828800" cy="523220"/>
            </a:xfrm>
            <a:prstGeom prst="rect">
              <a:avLst/>
            </a:prstGeom>
          </p:spPr>
          <p:txBody>
            <a:bodyPr wrap="square" rtlCol="0">
              <a:spAutoFit/>
            </a:bodyPr>
            <a:lstStyle/>
            <a:p>
              <a:r>
                <a:rPr lang="en-US" sz="2800" dirty="0" smtClean="0"/>
                <a:t>CMP Detail</a:t>
              </a:r>
              <a:endParaRPr lang="en-US" sz="2800" dirty="0"/>
            </a:p>
          </p:txBody>
        </p:sp>
      </p:grpSp>
    </p:spTree>
    <p:extLst>
      <p:ext uri="{BB962C8B-B14F-4D97-AF65-F5344CB8AC3E}">
        <p14:creationId xmlns:p14="http://schemas.microsoft.com/office/powerpoint/2010/main" val="1029530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600" cap="small" dirty="0" err="1" smtClean="0"/>
              <a:t>Contech</a:t>
            </a:r>
            <a:r>
              <a:rPr lang="en-US" sz="3600" cap="small" dirty="0" smtClean="0"/>
              <a:t> </a:t>
            </a:r>
            <a:r>
              <a:rPr lang="en-US" sz="3600" cap="small" dirty="0" err="1" smtClean="0"/>
              <a:t>Corregated</a:t>
            </a:r>
            <a:r>
              <a:rPr lang="en-US" sz="3600" cap="small" dirty="0" smtClean="0"/>
              <a:t> </a:t>
            </a:r>
            <a:br>
              <a:rPr lang="en-US" sz="3600" cap="small" dirty="0" smtClean="0"/>
            </a:br>
            <a:r>
              <a:rPr lang="en-US" sz="3600" cap="small" dirty="0" smtClean="0"/>
              <a:t>Metal Pipe (CMP)</a:t>
            </a:r>
            <a:endParaRPr lang="en-US" sz="3600" cap="small"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ccady.UTAH\Desktop\Stormwater &amp; UIC\RootLogo_Contech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8" y="457200"/>
            <a:ext cx="3503612" cy="88758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371600" y="1981200"/>
            <a:ext cx="6553200" cy="3810000"/>
            <a:chOff x="1371600" y="1981200"/>
            <a:chExt cx="6553200" cy="38100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981200"/>
              <a:ext cx="6548438" cy="3810000"/>
            </a:xfrm>
            <a:prstGeom prst="rect">
              <a:avLst/>
            </a:prstGeom>
            <a:effectLst>
              <a:glow rad="254000">
                <a:schemeClr val="bg1">
                  <a:lumMod val="65000"/>
                </a:schemeClr>
              </a:glow>
            </a:effectLst>
          </p:spPr>
        </p:pic>
        <p:sp useBgFill="1">
          <p:nvSpPr>
            <p:cNvPr id="9" name="TextBox 8"/>
            <p:cNvSpPr txBox="1"/>
            <p:nvPr/>
          </p:nvSpPr>
          <p:spPr>
            <a:xfrm>
              <a:off x="5181600" y="1981200"/>
              <a:ext cx="2743200" cy="523220"/>
            </a:xfrm>
            <a:prstGeom prst="rect">
              <a:avLst/>
            </a:prstGeom>
          </p:spPr>
          <p:txBody>
            <a:bodyPr wrap="square" rtlCol="0">
              <a:spAutoFit/>
            </a:bodyPr>
            <a:lstStyle/>
            <a:p>
              <a:pPr algn="ctr"/>
              <a:r>
                <a:rPr lang="en-US" sz="2800" dirty="0" smtClean="0"/>
                <a:t>CMP Installation</a:t>
              </a:r>
              <a:endParaRPr lang="en-US" sz="2800" dirty="0"/>
            </a:p>
          </p:txBody>
        </p:sp>
      </p:grpSp>
    </p:spTree>
    <p:extLst>
      <p:ext uri="{BB962C8B-B14F-4D97-AF65-F5344CB8AC3E}">
        <p14:creationId xmlns:p14="http://schemas.microsoft.com/office/powerpoint/2010/main" val="2921883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p:txBody>
          <a:bodyPr/>
          <a:lstStyle/>
          <a:p>
            <a:endParaRPr lang="en-US" dirty="0"/>
          </a:p>
        </p:txBody>
      </p:sp>
      <p:sp>
        <p:nvSpPr>
          <p:cNvPr id="9" name="TextBox 8"/>
          <p:cNvSpPr txBox="1"/>
          <p:nvPr/>
        </p:nvSpPr>
        <p:spPr>
          <a:xfrm>
            <a:off x="228600" y="228600"/>
            <a:ext cx="8686800" cy="5755422"/>
          </a:xfrm>
          <a:prstGeom prst="rect">
            <a:avLst/>
          </a:prstGeom>
          <a:solidFill>
            <a:schemeClr val="bg1"/>
          </a:solidFill>
        </p:spPr>
        <p:txBody>
          <a:bodyPr wrap="square" rtlCol="0">
            <a:spAutoFit/>
          </a:bodyPr>
          <a:lstStyle/>
          <a:p>
            <a:endParaRPr lang="en-US" sz="4000" dirty="0" smtClean="0"/>
          </a:p>
          <a:p>
            <a:endParaRPr lang="en-US" sz="4000" dirty="0" smtClean="0"/>
          </a:p>
          <a:p>
            <a:endParaRPr lang="en-US" sz="4000" dirty="0"/>
          </a:p>
          <a:p>
            <a:pPr algn="ctr"/>
            <a:r>
              <a:rPr lang="en-US" sz="4000" dirty="0" smtClean="0"/>
              <a:t>Examples of </a:t>
            </a:r>
          </a:p>
          <a:p>
            <a:pPr algn="ctr"/>
            <a:r>
              <a:rPr lang="en-US" sz="4000" dirty="0" smtClean="0"/>
              <a:t>Green Infrastructure or Low Impact Development (LID) elements that </a:t>
            </a:r>
            <a:r>
              <a:rPr lang="en-US" sz="4000" b="1" dirty="0" smtClean="0"/>
              <a:t>may</a:t>
            </a:r>
            <a:r>
              <a:rPr lang="en-US" sz="4000" dirty="0" smtClean="0"/>
              <a:t> be Class V Storm Water Drainage Wells</a:t>
            </a:r>
          </a:p>
          <a:p>
            <a:pPr algn="ctr"/>
            <a:endParaRPr lang="en-US" sz="1600" dirty="0"/>
          </a:p>
          <a:p>
            <a:pPr algn="ctr"/>
            <a:endParaRPr lang="en-US" sz="3200" dirty="0" smtClean="0"/>
          </a:p>
          <a:p>
            <a:pPr algn="ctr"/>
            <a:endParaRPr lang="en-US" sz="4000" dirty="0"/>
          </a:p>
        </p:txBody>
      </p:sp>
    </p:spTree>
    <p:extLst>
      <p:ext uri="{BB962C8B-B14F-4D97-AF65-F5344CB8AC3E}">
        <p14:creationId xmlns:p14="http://schemas.microsoft.com/office/powerpoint/2010/main" val="1727716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14300" indent="0">
              <a:buNone/>
            </a:pPr>
            <a:r>
              <a:rPr lang="en-US" sz="3200" dirty="0" smtClean="0"/>
              <a:t>Water Into Drain: If piped drains in a drainage system are designed to collect and transport subsurface storm water away from an area to prevent water logging, </a:t>
            </a:r>
            <a:r>
              <a:rPr lang="en-US" sz="3200" b="1" dirty="0" smtClean="0">
                <a:solidFill>
                  <a:srgbClr val="FF0000"/>
                </a:solidFill>
              </a:rPr>
              <a:t>then these pipes are NOT themselves UIC wells.</a:t>
            </a:r>
          </a:p>
          <a:p>
            <a:pPr marL="114300" indent="0">
              <a:buNone/>
            </a:pPr>
            <a:r>
              <a:rPr lang="en-US" sz="3200" dirty="0"/>
              <a:t>Water </a:t>
            </a:r>
            <a:r>
              <a:rPr lang="en-US" sz="3200" dirty="0" smtClean="0"/>
              <a:t>Out of  </a:t>
            </a:r>
            <a:r>
              <a:rPr lang="en-US" sz="3200" dirty="0"/>
              <a:t>Drain: If piped drains in a drainage system are designed to </a:t>
            </a:r>
            <a:r>
              <a:rPr lang="en-US" sz="3200" b="1" i="1" dirty="0" smtClean="0"/>
              <a:t>distribute</a:t>
            </a:r>
            <a:r>
              <a:rPr lang="en-US" sz="3200" dirty="0" smtClean="0"/>
              <a:t> storm </a:t>
            </a:r>
            <a:r>
              <a:rPr lang="en-US" sz="3200" dirty="0"/>
              <a:t>water </a:t>
            </a:r>
            <a:r>
              <a:rPr lang="en-US" sz="3200" dirty="0" smtClean="0"/>
              <a:t>to an area for subsurface infiltration, </a:t>
            </a:r>
            <a:r>
              <a:rPr lang="en-US" sz="3200" b="1" dirty="0" smtClean="0">
                <a:solidFill>
                  <a:srgbClr val="FF0000"/>
                </a:solidFill>
              </a:rPr>
              <a:t>then these pipes are UIC wells.</a:t>
            </a:r>
            <a:endParaRPr lang="en-US" sz="3200" b="1" dirty="0">
              <a:solidFill>
                <a:srgbClr val="FF0000"/>
              </a:solidFill>
            </a:endParaRPr>
          </a:p>
          <a:p>
            <a:pPr marL="114300" indent="0">
              <a:buNone/>
            </a:pPr>
            <a:endParaRPr lang="en-US" sz="3200" b="1" dirty="0">
              <a:solidFill>
                <a:srgbClr val="FF0000"/>
              </a:solidFill>
            </a:endParaRPr>
          </a:p>
          <a:p>
            <a:pPr marL="114300" indent="0">
              <a:buNone/>
            </a:pPr>
            <a:endParaRPr lang="en-US" b="1" dirty="0"/>
          </a:p>
        </p:txBody>
      </p:sp>
      <p:sp>
        <p:nvSpPr>
          <p:cNvPr id="2" name="Title 1"/>
          <p:cNvSpPr>
            <a:spLocks noGrp="1"/>
          </p:cNvSpPr>
          <p:nvPr>
            <p:ph type="title"/>
          </p:nvPr>
        </p:nvSpPr>
        <p:spPr/>
        <p:txBody>
          <a:bodyPr>
            <a:normAutofit fontScale="90000"/>
          </a:bodyPr>
          <a:lstStyle/>
          <a:p>
            <a:r>
              <a:rPr lang="en-US" sz="3600" cap="small" dirty="0" smtClean="0"/>
              <a:t>Perforated Pipe Drains: </a:t>
            </a:r>
            <a:br>
              <a:rPr lang="en-US" sz="3600" cap="small" dirty="0" smtClean="0"/>
            </a:br>
            <a:r>
              <a:rPr lang="en-US" sz="3600" cap="small" dirty="0" smtClean="0"/>
              <a:t>Water Into Drain / Water Out of Drain</a:t>
            </a:r>
            <a:endParaRPr lang="en-US" sz="3600" cap="small"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7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err="1" smtClean="0"/>
              <a:t>Bioretention</a:t>
            </a:r>
            <a:r>
              <a:rPr lang="en-US" sz="3600" cap="small" dirty="0" smtClean="0"/>
              <a:t> Areas</a:t>
            </a:r>
            <a:endParaRPr lang="en-US" sz="3600" cap="small"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ccady.UTAH\Desktop\Stormwater &amp; UIC\Underdr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19200"/>
            <a:ext cx="7103778" cy="480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6245328"/>
            <a:ext cx="3581400" cy="523220"/>
          </a:xfrm>
          <a:prstGeom prst="rect">
            <a:avLst/>
          </a:prstGeom>
          <a:noFill/>
        </p:spPr>
        <p:txBody>
          <a:bodyPr wrap="square" rtlCol="0">
            <a:spAutoFit/>
          </a:bodyPr>
          <a:lstStyle/>
          <a:p>
            <a:r>
              <a:rPr lang="en-US" sz="1400" dirty="0" smtClean="0"/>
              <a:t>Source: San Antonio River Basin Low Impact </a:t>
            </a:r>
          </a:p>
          <a:p>
            <a:r>
              <a:rPr lang="en-US" sz="1400" dirty="0" smtClean="0"/>
              <a:t>Development Technical Guidance Manual</a:t>
            </a:r>
            <a:endParaRPr lang="en-US" sz="1400" dirty="0"/>
          </a:p>
        </p:txBody>
      </p:sp>
      <p:sp>
        <p:nvSpPr>
          <p:cNvPr id="9" name="Oval Callout 8"/>
          <p:cNvSpPr/>
          <p:nvPr/>
        </p:nvSpPr>
        <p:spPr>
          <a:xfrm>
            <a:off x="1524000" y="5615609"/>
            <a:ext cx="2171700" cy="685800"/>
          </a:xfrm>
          <a:prstGeom prst="wedgeEllipseCallout">
            <a:avLst>
              <a:gd name="adj1" fmla="val 77290"/>
              <a:gd name="adj2" fmla="val -10600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2">
                    <a:lumMod val="25000"/>
                  </a:schemeClr>
                </a:solidFill>
              </a:rPr>
              <a:t>Underdrain</a:t>
            </a:r>
            <a:endParaRPr lang="en-US" sz="2200" dirty="0">
              <a:solidFill>
                <a:schemeClr val="bg2">
                  <a:lumMod val="25000"/>
                </a:schemeClr>
              </a:solidFill>
            </a:endParaRPr>
          </a:p>
        </p:txBody>
      </p:sp>
      <p:sp>
        <p:nvSpPr>
          <p:cNvPr id="10" name="Rectangle 9"/>
          <p:cNvSpPr/>
          <p:nvPr/>
        </p:nvSpPr>
        <p:spPr>
          <a:xfrm>
            <a:off x="6824155" y="4800600"/>
            <a:ext cx="1270223" cy="738809"/>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rPr>
              <a:t>Discharge</a:t>
            </a:r>
            <a:endParaRPr lang="en-US" sz="2000" b="1" dirty="0">
              <a:solidFill>
                <a:schemeClr val="tx2"/>
              </a:solidFill>
            </a:endParaRPr>
          </a:p>
        </p:txBody>
      </p:sp>
      <p:sp>
        <p:nvSpPr>
          <p:cNvPr id="12" name="Line Callout 1 11"/>
          <p:cNvSpPr/>
          <p:nvPr/>
        </p:nvSpPr>
        <p:spPr>
          <a:xfrm>
            <a:off x="6324600" y="685800"/>
            <a:ext cx="2590800" cy="3581400"/>
          </a:xfrm>
          <a:prstGeom prst="borderCallout1">
            <a:avLst>
              <a:gd name="adj1" fmla="val 99851"/>
              <a:gd name="adj2" fmla="val 51025"/>
              <a:gd name="adj3" fmla="val 114752"/>
              <a:gd name="adj4" fmla="val 41834"/>
            </a:avLst>
          </a:prstGeom>
          <a:solidFill>
            <a:schemeClr val="bg2"/>
          </a:solidFill>
          <a:ln w="50800">
            <a:solidFill>
              <a:schemeClr val="bg2">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rPr>
              <a:t>If underdrain discharges to:</a:t>
            </a:r>
          </a:p>
          <a:p>
            <a:pPr algn="ctr"/>
            <a:r>
              <a:rPr lang="en-US" sz="2200" dirty="0">
                <a:solidFill>
                  <a:schemeClr val="tx2"/>
                </a:solidFill>
              </a:rPr>
              <a:t>d</a:t>
            </a:r>
            <a:r>
              <a:rPr lang="en-US" sz="2200" dirty="0" smtClean="0">
                <a:solidFill>
                  <a:schemeClr val="tx2"/>
                </a:solidFill>
              </a:rPr>
              <a:t>ug, bored, drilled, driven well, OR</a:t>
            </a:r>
          </a:p>
          <a:p>
            <a:pPr algn="ctr"/>
            <a:r>
              <a:rPr lang="en-US" sz="2200" dirty="0" smtClean="0">
                <a:solidFill>
                  <a:schemeClr val="tx2"/>
                </a:solidFill>
              </a:rPr>
              <a:t>Improved sinkhole OR</a:t>
            </a:r>
          </a:p>
          <a:p>
            <a:pPr algn="ctr"/>
            <a:r>
              <a:rPr lang="en-US" sz="2200" dirty="0">
                <a:solidFill>
                  <a:schemeClr val="tx2"/>
                </a:solidFill>
              </a:rPr>
              <a:t>s</a:t>
            </a:r>
            <a:r>
              <a:rPr lang="en-US" sz="2200" dirty="0" smtClean="0">
                <a:solidFill>
                  <a:schemeClr val="tx2"/>
                </a:solidFill>
              </a:rPr>
              <a:t>ubsurface fluid distribution system, then</a:t>
            </a:r>
          </a:p>
          <a:p>
            <a:pPr algn="ctr"/>
            <a:r>
              <a:rPr lang="en-US" sz="2200" b="1" dirty="0" smtClean="0">
                <a:solidFill>
                  <a:srgbClr val="FF0000"/>
                </a:solidFill>
              </a:rPr>
              <a:t>UIC</a:t>
            </a:r>
            <a:endParaRPr lang="en-US" sz="2200" b="1" dirty="0">
              <a:solidFill>
                <a:srgbClr val="FF0000"/>
              </a:solidFill>
            </a:endParaRPr>
          </a:p>
        </p:txBody>
      </p:sp>
    </p:spTree>
    <p:extLst>
      <p:ext uri="{BB962C8B-B14F-4D97-AF65-F5344CB8AC3E}">
        <p14:creationId xmlns:p14="http://schemas.microsoft.com/office/powerpoint/2010/main" val="17277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err="1" smtClean="0"/>
              <a:t>Bioswale</a:t>
            </a:r>
            <a:r>
              <a:rPr lang="en-US" sz="3600" cap="small" dirty="0" smtClean="0"/>
              <a:t> with Underdrain</a:t>
            </a:r>
            <a:endParaRPr lang="en-US" sz="3600" cap="small"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6245328"/>
            <a:ext cx="3581400" cy="523220"/>
          </a:xfrm>
          <a:prstGeom prst="rect">
            <a:avLst/>
          </a:prstGeom>
          <a:noFill/>
        </p:spPr>
        <p:txBody>
          <a:bodyPr wrap="square" rtlCol="0">
            <a:spAutoFit/>
          </a:bodyPr>
          <a:lstStyle/>
          <a:p>
            <a:r>
              <a:rPr lang="en-US" sz="1400" dirty="0" smtClean="0"/>
              <a:t>Source: San Antonio River Basin Low Impact </a:t>
            </a:r>
          </a:p>
          <a:p>
            <a:r>
              <a:rPr lang="en-US" sz="1400" dirty="0" smtClean="0"/>
              <a:t>Development Technical Guidance Manual</a:t>
            </a: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525" y="1229380"/>
            <a:ext cx="5238750" cy="5029200"/>
          </a:xfrm>
          <a:prstGeom prst="rect">
            <a:avLst/>
          </a:prstGeom>
        </p:spPr>
      </p:pic>
      <p:sp>
        <p:nvSpPr>
          <p:cNvPr id="9" name="Oval Callout 8"/>
          <p:cNvSpPr/>
          <p:nvPr/>
        </p:nvSpPr>
        <p:spPr>
          <a:xfrm>
            <a:off x="561988" y="4724400"/>
            <a:ext cx="2171700" cy="685800"/>
          </a:xfrm>
          <a:prstGeom prst="wedgeEllipseCallout">
            <a:avLst>
              <a:gd name="adj1" fmla="val 95247"/>
              <a:gd name="adj2" fmla="val 97918"/>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2">
                    <a:lumMod val="25000"/>
                  </a:schemeClr>
                </a:solidFill>
              </a:rPr>
              <a:t>Underdrain</a:t>
            </a:r>
            <a:endParaRPr lang="en-US" sz="2200" dirty="0">
              <a:solidFill>
                <a:schemeClr val="bg2">
                  <a:lumMod val="25000"/>
                </a:schemeClr>
              </a:solidFill>
            </a:endParaRPr>
          </a:p>
        </p:txBody>
      </p:sp>
      <p:sp>
        <p:nvSpPr>
          <p:cNvPr id="11" name="Line Callout 1 10"/>
          <p:cNvSpPr/>
          <p:nvPr/>
        </p:nvSpPr>
        <p:spPr>
          <a:xfrm>
            <a:off x="6172197" y="1476935"/>
            <a:ext cx="2590800" cy="3581400"/>
          </a:xfrm>
          <a:prstGeom prst="borderCallout1">
            <a:avLst>
              <a:gd name="adj1" fmla="val 99851"/>
              <a:gd name="adj2" fmla="val 51025"/>
              <a:gd name="adj3" fmla="val 119633"/>
              <a:gd name="adj4" fmla="val -88962"/>
            </a:avLst>
          </a:prstGeom>
          <a:solidFill>
            <a:schemeClr val="bg2"/>
          </a:solidFill>
          <a:ln w="50800">
            <a:solidFill>
              <a:schemeClr val="bg2">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rPr>
              <a:t>If underdrain discharges to:</a:t>
            </a:r>
          </a:p>
          <a:p>
            <a:pPr algn="ctr"/>
            <a:r>
              <a:rPr lang="en-US" sz="2200" dirty="0">
                <a:solidFill>
                  <a:schemeClr val="tx2"/>
                </a:solidFill>
              </a:rPr>
              <a:t>d</a:t>
            </a:r>
            <a:r>
              <a:rPr lang="en-US" sz="2200" dirty="0" smtClean="0">
                <a:solidFill>
                  <a:schemeClr val="tx2"/>
                </a:solidFill>
              </a:rPr>
              <a:t>ug, bored, drilled, driven well, OR</a:t>
            </a:r>
          </a:p>
          <a:p>
            <a:pPr algn="ctr"/>
            <a:r>
              <a:rPr lang="en-US" sz="2200" dirty="0" smtClean="0">
                <a:solidFill>
                  <a:schemeClr val="tx2"/>
                </a:solidFill>
              </a:rPr>
              <a:t>Improved sinkhole OR</a:t>
            </a:r>
          </a:p>
          <a:p>
            <a:pPr algn="ctr"/>
            <a:r>
              <a:rPr lang="en-US" sz="2200" dirty="0">
                <a:solidFill>
                  <a:schemeClr val="tx2"/>
                </a:solidFill>
              </a:rPr>
              <a:t>s</a:t>
            </a:r>
            <a:r>
              <a:rPr lang="en-US" sz="2200" dirty="0" smtClean="0">
                <a:solidFill>
                  <a:schemeClr val="tx2"/>
                </a:solidFill>
              </a:rPr>
              <a:t>ubsurface fluid distribution system, then</a:t>
            </a:r>
          </a:p>
          <a:p>
            <a:pPr algn="ctr"/>
            <a:r>
              <a:rPr lang="en-US" sz="2200" b="1" dirty="0" smtClean="0">
                <a:solidFill>
                  <a:srgbClr val="FF0000"/>
                </a:solidFill>
              </a:rPr>
              <a:t>UIC</a:t>
            </a:r>
            <a:endParaRPr lang="en-US" sz="2200" b="1" dirty="0">
              <a:solidFill>
                <a:srgbClr val="FF0000"/>
              </a:solidFill>
            </a:endParaRPr>
          </a:p>
        </p:txBody>
      </p:sp>
    </p:spTree>
    <p:extLst>
      <p:ext uri="{BB962C8B-B14F-4D97-AF65-F5344CB8AC3E}">
        <p14:creationId xmlns:p14="http://schemas.microsoft.com/office/powerpoint/2010/main" val="12301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648"/>
          <a:stretch/>
        </p:blipFill>
        <p:spPr>
          <a:xfrm>
            <a:off x="1449600" y="1823251"/>
            <a:ext cx="6170400" cy="4294655"/>
          </a:xfrm>
          <a:prstGeom prst="rect">
            <a:avLst/>
          </a:prstGeom>
        </p:spPr>
      </p:pic>
      <p:sp>
        <p:nvSpPr>
          <p:cNvPr id="2" name="Title 1"/>
          <p:cNvSpPr>
            <a:spLocks noGrp="1"/>
          </p:cNvSpPr>
          <p:nvPr>
            <p:ph type="title"/>
          </p:nvPr>
        </p:nvSpPr>
        <p:spPr/>
        <p:txBody>
          <a:bodyPr>
            <a:normAutofit/>
          </a:bodyPr>
          <a:lstStyle/>
          <a:p>
            <a:r>
              <a:rPr lang="en-US" sz="3600" cap="small" dirty="0" smtClean="0"/>
              <a:t>Permeable Pavement with Underdrain</a:t>
            </a:r>
            <a:endParaRPr lang="en-US" sz="3600" cap="small"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6245328"/>
            <a:ext cx="3581400" cy="523220"/>
          </a:xfrm>
          <a:prstGeom prst="rect">
            <a:avLst/>
          </a:prstGeom>
          <a:noFill/>
        </p:spPr>
        <p:txBody>
          <a:bodyPr wrap="square" rtlCol="0">
            <a:spAutoFit/>
          </a:bodyPr>
          <a:lstStyle/>
          <a:p>
            <a:r>
              <a:rPr lang="en-US" sz="1400" dirty="0" smtClean="0"/>
              <a:t>Source: San Antonio River Basin Low Impact </a:t>
            </a:r>
          </a:p>
          <a:p>
            <a:r>
              <a:rPr lang="en-US" sz="1400" dirty="0" smtClean="0"/>
              <a:t>Development Technical Guidance Manual</a:t>
            </a:r>
            <a:endParaRPr lang="en-US" sz="1400" dirty="0"/>
          </a:p>
        </p:txBody>
      </p:sp>
      <p:sp>
        <p:nvSpPr>
          <p:cNvPr id="9" name="Oval Callout 8"/>
          <p:cNvSpPr/>
          <p:nvPr/>
        </p:nvSpPr>
        <p:spPr>
          <a:xfrm>
            <a:off x="561988" y="4724400"/>
            <a:ext cx="2171700" cy="685800"/>
          </a:xfrm>
          <a:prstGeom prst="wedgeEllipseCallout">
            <a:avLst>
              <a:gd name="adj1" fmla="val 124968"/>
              <a:gd name="adj2" fmla="val 8223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2">
                    <a:lumMod val="25000"/>
                  </a:schemeClr>
                </a:solidFill>
              </a:rPr>
              <a:t>Underdrain</a:t>
            </a:r>
            <a:endParaRPr lang="en-US" sz="2200" dirty="0">
              <a:solidFill>
                <a:schemeClr val="bg2">
                  <a:lumMod val="25000"/>
                </a:schemeClr>
              </a:solidFill>
            </a:endParaRPr>
          </a:p>
        </p:txBody>
      </p:sp>
      <p:sp>
        <p:nvSpPr>
          <p:cNvPr id="11" name="Line Callout 1 10"/>
          <p:cNvSpPr/>
          <p:nvPr/>
        </p:nvSpPr>
        <p:spPr>
          <a:xfrm>
            <a:off x="6172197" y="1476935"/>
            <a:ext cx="2590800" cy="3581400"/>
          </a:xfrm>
          <a:prstGeom prst="borderCallout1">
            <a:avLst>
              <a:gd name="adj1" fmla="val 99851"/>
              <a:gd name="adj2" fmla="val 51025"/>
              <a:gd name="adj3" fmla="val 115127"/>
              <a:gd name="adj4" fmla="val -60934"/>
            </a:avLst>
          </a:prstGeom>
          <a:solidFill>
            <a:schemeClr val="bg2"/>
          </a:solidFill>
          <a:ln w="50800">
            <a:solidFill>
              <a:schemeClr val="bg2">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rPr>
              <a:t>If underdrain discharges to:</a:t>
            </a:r>
          </a:p>
          <a:p>
            <a:pPr algn="ctr"/>
            <a:r>
              <a:rPr lang="en-US" sz="2200" dirty="0">
                <a:solidFill>
                  <a:schemeClr val="tx2"/>
                </a:solidFill>
              </a:rPr>
              <a:t>d</a:t>
            </a:r>
            <a:r>
              <a:rPr lang="en-US" sz="2200" dirty="0" smtClean="0">
                <a:solidFill>
                  <a:schemeClr val="tx2"/>
                </a:solidFill>
              </a:rPr>
              <a:t>ug, bored, drilled, driven well, OR</a:t>
            </a:r>
          </a:p>
          <a:p>
            <a:pPr algn="ctr"/>
            <a:r>
              <a:rPr lang="en-US" sz="2200" dirty="0" smtClean="0">
                <a:solidFill>
                  <a:schemeClr val="tx2"/>
                </a:solidFill>
              </a:rPr>
              <a:t>Improved sinkhole OR</a:t>
            </a:r>
          </a:p>
          <a:p>
            <a:pPr algn="ctr"/>
            <a:r>
              <a:rPr lang="en-US" sz="2200" dirty="0">
                <a:solidFill>
                  <a:schemeClr val="tx2"/>
                </a:solidFill>
              </a:rPr>
              <a:t>s</a:t>
            </a:r>
            <a:r>
              <a:rPr lang="en-US" sz="2200" dirty="0" smtClean="0">
                <a:solidFill>
                  <a:schemeClr val="tx2"/>
                </a:solidFill>
              </a:rPr>
              <a:t>ubsurface fluid distribution system, then</a:t>
            </a:r>
          </a:p>
          <a:p>
            <a:pPr algn="ctr"/>
            <a:r>
              <a:rPr lang="en-US" sz="2200" b="1" dirty="0" smtClean="0">
                <a:solidFill>
                  <a:srgbClr val="FF0000"/>
                </a:solidFill>
              </a:rPr>
              <a:t>UIC</a:t>
            </a:r>
            <a:endParaRPr lang="en-US" sz="2200" b="1" dirty="0">
              <a:solidFill>
                <a:srgbClr val="FF0000"/>
              </a:solidFill>
            </a:endParaRPr>
          </a:p>
        </p:txBody>
      </p:sp>
    </p:spTree>
    <p:extLst>
      <p:ext uri="{BB962C8B-B14F-4D97-AF65-F5344CB8AC3E}">
        <p14:creationId xmlns:p14="http://schemas.microsoft.com/office/powerpoint/2010/main" val="32477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18" y="340527"/>
            <a:ext cx="5046582" cy="5953111"/>
          </a:xfrm>
          <a:prstGeom prst="rect">
            <a:avLst/>
          </a:prstGeom>
        </p:spPr>
      </p:pic>
      <p:sp>
        <p:nvSpPr>
          <p:cNvPr id="2" name="Title 1"/>
          <p:cNvSpPr>
            <a:spLocks noGrp="1"/>
          </p:cNvSpPr>
          <p:nvPr>
            <p:ph type="title"/>
          </p:nvPr>
        </p:nvSpPr>
        <p:spPr>
          <a:xfrm>
            <a:off x="3702728" y="362940"/>
            <a:ext cx="4679272" cy="817778"/>
          </a:xfrm>
        </p:spPr>
        <p:txBody>
          <a:bodyPr>
            <a:normAutofit/>
          </a:bodyPr>
          <a:lstStyle/>
          <a:p>
            <a:r>
              <a:rPr lang="en-US" sz="2800" cap="small" dirty="0" smtClean="0"/>
              <a:t>Planter Box with Underdrain</a:t>
            </a:r>
            <a:endParaRPr lang="en-US" sz="2800" cap="small"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6245328"/>
            <a:ext cx="3581400" cy="523220"/>
          </a:xfrm>
          <a:prstGeom prst="rect">
            <a:avLst/>
          </a:prstGeom>
          <a:noFill/>
        </p:spPr>
        <p:txBody>
          <a:bodyPr wrap="square" rtlCol="0">
            <a:spAutoFit/>
          </a:bodyPr>
          <a:lstStyle/>
          <a:p>
            <a:r>
              <a:rPr lang="en-US" sz="1400" dirty="0" smtClean="0"/>
              <a:t>Source: San Antonio River Basin Low Impact </a:t>
            </a:r>
          </a:p>
          <a:p>
            <a:r>
              <a:rPr lang="en-US" sz="1400" dirty="0" smtClean="0"/>
              <a:t>Development Technical Guidance Manual</a:t>
            </a:r>
            <a:endParaRPr lang="en-US" sz="1400" dirty="0"/>
          </a:p>
        </p:txBody>
      </p:sp>
      <p:sp>
        <p:nvSpPr>
          <p:cNvPr id="9" name="Oval Callout 8"/>
          <p:cNvSpPr/>
          <p:nvPr/>
        </p:nvSpPr>
        <p:spPr>
          <a:xfrm>
            <a:off x="561988" y="4724400"/>
            <a:ext cx="2171700" cy="685800"/>
          </a:xfrm>
          <a:prstGeom prst="wedgeEllipseCallout">
            <a:avLst>
              <a:gd name="adj1" fmla="val 123730"/>
              <a:gd name="adj2" fmla="val -2365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2">
                    <a:lumMod val="25000"/>
                  </a:schemeClr>
                </a:solidFill>
              </a:rPr>
              <a:t>Underdrain</a:t>
            </a:r>
            <a:endParaRPr lang="en-US" sz="2200" dirty="0">
              <a:solidFill>
                <a:schemeClr val="bg2">
                  <a:lumMod val="25000"/>
                </a:schemeClr>
              </a:solidFill>
            </a:endParaRPr>
          </a:p>
        </p:txBody>
      </p:sp>
      <p:sp>
        <p:nvSpPr>
          <p:cNvPr id="11" name="Line Callout 1 10"/>
          <p:cNvSpPr/>
          <p:nvPr/>
        </p:nvSpPr>
        <p:spPr>
          <a:xfrm>
            <a:off x="6248400" y="1066800"/>
            <a:ext cx="2590800" cy="3581400"/>
          </a:xfrm>
          <a:prstGeom prst="borderCallout1">
            <a:avLst>
              <a:gd name="adj1" fmla="val 99851"/>
              <a:gd name="adj2" fmla="val 51025"/>
              <a:gd name="adj3" fmla="val 106867"/>
              <a:gd name="adj4" fmla="val -36540"/>
            </a:avLst>
          </a:prstGeom>
          <a:solidFill>
            <a:schemeClr val="bg2"/>
          </a:solidFill>
          <a:ln w="50800">
            <a:solidFill>
              <a:schemeClr val="bg2">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rPr>
              <a:t>Does the underdrain discharges to:</a:t>
            </a:r>
          </a:p>
          <a:p>
            <a:pPr algn="ctr"/>
            <a:r>
              <a:rPr lang="en-US" sz="2200" dirty="0">
                <a:solidFill>
                  <a:schemeClr val="tx2"/>
                </a:solidFill>
              </a:rPr>
              <a:t>d</a:t>
            </a:r>
            <a:r>
              <a:rPr lang="en-US" sz="2200" dirty="0" smtClean="0">
                <a:solidFill>
                  <a:schemeClr val="tx2"/>
                </a:solidFill>
              </a:rPr>
              <a:t>ug, bored, drilled, driven well, OR</a:t>
            </a:r>
          </a:p>
          <a:p>
            <a:pPr algn="ctr"/>
            <a:r>
              <a:rPr lang="en-US" sz="2200" dirty="0" smtClean="0">
                <a:solidFill>
                  <a:schemeClr val="tx2"/>
                </a:solidFill>
              </a:rPr>
              <a:t>Improved sinkhole OR</a:t>
            </a:r>
          </a:p>
          <a:p>
            <a:pPr algn="ctr"/>
            <a:r>
              <a:rPr lang="en-US" sz="2200" dirty="0">
                <a:solidFill>
                  <a:schemeClr val="tx2"/>
                </a:solidFill>
              </a:rPr>
              <a:t>s</a:t>
            </a:r>
            <a:r>
              <a:rPr lang="en-US" sz="2200" dirty="0" smtClean="0">
                <a:solidFill>
                  <a:schemeClr val="tx2"/>
                </a:solidFill>
              </a:rPr>
              <a:t>ubsurface fluid distribution system? If ‘yes’ then</a:t>
            </a:r>
          </a:p>
          <a:p>
            <a:pPr algn="ctr"/>
            <a:r>
              <a:rPr lang="en-US" sz="2200" b="1" dirty="0" smtClean="0">
                <a:solidFill>
                  <a:srgbClr val="FF0000"/>
                </a:solidFill>
              </a:rPr>
              <a:t>UIC</a:t>
            </a:r>
            <a:endParaRPr lang="en-US" sz="2200" b="1" dirty="0">
              <a:solidFill>
                <a:srgbClr val="FF0000"/>
              </a:solidFill>
            </a:endParaRPr>
          </a:p>
        </p:txBody>
      </p:sp>
    </p:spTree>
    <p:extLst>
      <p:ext uri="{BB962C8B-B14F-4D97-AF65-F5344CB8AC3E}">
        <p14:creationId xmlns:p14="http://schemas.microsoft.com/office/powerpoint/2010/main" val="36024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DWQ Address Storm Water Drainage Wells?</a:t>
            </a:r>
            <a:endParaRPr lang="en-US" dirty="0"/>
          </a:p>
        </p:txBody>
      </p:sp>
      <p:sp>
        <p:nvSpPr>
          <p:cNvPr id="3" name="Text Placeholder 2"/>
          <p:cNvSpPr>
            <a:spLocks noGrp="1"/>
          </p:cNvSpPr>
          <p:nvPr>
            <p:ph type="body" idx="1"/>
          </p:nvPr>
        </p:nvSpPr>
        <p:spPr/>
        <p:txBody>
          <a:bodyPr>
            <a:noAutofit/>
          </a:bodyPr>
          <a:lstStyle/>
          <a:p>
            <a:r>
              <a:rPr lang="en-US" sz="2400" b="1" dirty="0" smtClean="0"/>
              <a:t>UPDES Storm Water and UIC Programs</a:t>
            </a:r>
            <a:endParaRPr lang="en-US" sz="24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0682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small" dirty="0" smtClean="0"/>
              <a:t>Utah General Permit for Discharges </a:t>
            </a:r>
            <a:br>
              <a:rPr lang="en-US" sz="3600" b="1" cap="small" dirty="0" smtClean="0"/>
            </a:br>
            <a:r>
              <a:rPr lang="en-US" sz="3600" b="1" cap="small" dirty="0" smtClean="0"/>
              <a:t>from Small MS4s</a:t>
            </a:r>
            <a:endParaRPr lang="en-US" sz="3600" b="1" cap="small" dirty="0"/>
          </a:p>
        </p:txBody>
      </p:sp>
      <p:sp>
        <p:nvSpPr>
          <p:cNvPr id="3" name="Content Placeholder 2"/>
          <p:cNvSpPr>
            <a:spLocks noGrp="1"/>
          </p:cNvSpPr>
          <p:nvPr>
            <p:ph idx="1"/>
          </p:nvPr>
        </p:nvSpPr>
        <p:spPr/>
        <p:txBody>
          <a:bodyPr/>
          <a:lstStyle/>
          <a:p>
            <a:pPr marL="114300" indent="0">
              <a:buNone/>
            </a:pPr>
            <a:r>
              <a:rPr lang="en-US" dirty="0" smtClean="0"/>
              <a:t> 4.2.5  - Long-Term Storm Water Management in New Development and Redevelopment (Post-Construction Storm Water Management)</a:t>
            </a:r>
          </a:p>
          <a:p>
            <a:pPr marL="114300" indent="0">
              <a:buNone/>
            </a:pPr>
            <a:endParaRPr lang="en-US" dirty="0" smtClean="0"/>
          </a:p>
          <a:p>
            <a:pPr marL="114300" indent="0">
              <a:buNone/>
            </a:pPr>
            <a:r>
              <a:rPr lang="en-US" dirty="0" smtClean="0"/>
              <a:t>“</a:t>
            </a:r>
            <a:r>
              <a:rPr lang="en-US" b="1" dirty="0" smtClean="0"/>
              <a:t> </a:t>
            </a:r>
            <a:r>
              <a:rPr lang="en-US" dirty="0"/>
              <a:t>The objective of this control measure is for the hydrology associated with new development to mirror the pre-development hydrology of the previously undeveloped site or to improve the hydrology of a redeveloped site and reduce the discharge of storm water. </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330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UIC Non-Endangerment Standard</a:t>
            </a:r>
            <a:r>
              <a:rPr lang="en-US" cap="small" dirty="0" smtClean="0"/>
              <a:t/>
            </a:r>
            <a:br>
              <a:rPr lang="en-US" cap="small" dirty="0" smtClean="0"/>
            </a:br>
            <a:r>
              <a:rPr lang="en-US" sz="2400" dirty="0"/>
              <a:t>R317-7-5.3 </a:t>
            </a:r>
            <a:r>
              <a:rPr lang="en-US" sz="2400" cap="none" dirty="0"/>
              <a:t>and</a:t>
            </a:r>
            <a:r>
              <a:rPr lang="en-US" sz="2400" dirty="0"/>
              <a:t> </a:t>
            </a:r>
            <a:r>
              <a:rPr lang="en-US" sz="2400" dirty="0" smtClean="0"/>
              <a:t>40 CFR </a:t>
            </a:r>
            <a:r>
              <a:rPr lang="en-US" sz="2400" dirty="0"/>
              <a:t>144.12(a</a:t>
            </a:r>
            <a:r>
              <a:rPr lang="en-US" sz="2400" dirty="0" smtClean="0"/>
              <a:t>)</a:t>
            </a:r>
            <a:endParaRPr lang="en-US" sz="3600" cap="small" dirty="0"/>
          </a:p>
        </p:txBody>
      </p:sp>
      <p:sp>
        <p:nvSpPr>
          <p:cNvPr id="3" name="Content Placeholder 2"/>
          <p:cNvSpPr>
            <a:spLocks noGrp="1"/>
          </p:cNvSpPr>
          <p:nvPr>
            <p:ph idx="1"/>
          </p:nvPr>
        </p:nvSpPr>
        <p:spPr/>
        <p:txBody>
          <a:bodyPr>
            <a:normAutofit lnSpcReduction="10000"/>
          </a:bodyPr>
          <a:lstStyle/>
          <a:p>
            <a:pPr marL="114300" indent="0" algn="ctr" defTabSz="457200">
              <a:spcBef>
                <a:spcPts val="0"/>
              </a:spcBef>
              <a:spcAft>
                <a:spcPts val="1200"/>
              </a:spcAft>
              <a:buNone/>
              <a:tabLst>
                <a:tab pos="1371600" algn="l"/>
              </a:tabLst>
            </a:pPr>
            <a:endParaRPr lang="en-US" sz="2000" dirty="0" smtClean="0"/>
          </a:p>
          <a:p>
            <a:pPr marL="114300" indent="0" algn="ctr" defTabSz="457200">
              <a:spcBef>
                <a:spcPts val="0"/>
              </a:spcBef>
              <a:spcAft>
                <a:spcPts val="1200"/>
              </a:spcAft>
              <a:buNone/>
              <a:tabLst>
                <a:tab pos="1371600" algn="l"/>
              </a:tabLst>
            </a:pPr>
            <a:r>
              <a:rPr lang="en-US" sz="2800" dirty="0" smtClean="0"/>
              <a:t>An </a:t>
            </a:r>
            <a:r>
              <a:rPr lang="en-US" sz="2800" dirty="0"/>
              <a:t>owner or operator </a:t>
            </a:r>
            <a:r>
              <a:rPr lang="en-US" sz="2800" dirty="0" smtClean="0"/>
              <a:t>of a UIC well shall not construct</a:t>
            </a:r>
            <a:r>
              <a:rPr lang="en-US" sz="2800" dirty="0"/>
              <a:t>, operate, maintain, convert, plug, abandon, or conduct any other injection activity in a manner that allows the movement of fluid containing any contaminant into underground sources of drinking </a:t>
            </a:r>
            <a:r>
              <a:rPr lang="en-US" sz="2800" dirty="0" smtClean="0"/>
              <a:t>water (USDWs), </a:t>
            </a:r>
            <a:r>
              <a:rPr lang="en-US" sz="2800" dirty="0"/>
              <a:t>if the presence of that contaminant may cause a violation of any primary drinking water regulation </a:t>
            </a:r>
            <a:r>
              <a:rPr lang="en-US" sz="2800" dirty="0" smtClean="0"/>
              <a:t>or </a:t>
            </a:r>
            <a:r>
              <a:rPr lang="en-US" sz="2800" dirty="0"/>
              <a:t>may otherwise adversely affect the health of persons</a:t>
            </a:r>
            <a:r>
              <a:rPr lang="en-US" sz="2800" dirty="0" smtClean="0"/>
              <a: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60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small" dirty="0" smtClean="0"/>
              <a:t>Utah General Permit for Discharges </a:t>
            </a:r>
            <a:br>
              <a:rPr lang="en-US" sz="3600" b="1" cap="small" dirty="0" smtClean="0"/>
            </a:br>
            <a:r>
              <a:rPr lang="en-US" sz="3600" b="1" cap="small" dirty="0" smtClean="0"/>
              <a:t>from Small MS4s</a:t>
            </a:r>
            <a:endParaRPr lang="en-US" sz="3600" b="1" cap="small" dirty="0"/>
          </a:p>
        </p:txBody>
      </p:sp>
      <p:sp>
        <p:nvSpPr>
          <p:cNvPr id="3" name="Content Placeholder 2"/>
          <p:cNvSpPr>
            <a:spLocks noGrp="1"/>
          </p:cNvSpPr>
          <p:nvPr>
            <p:ph idx="1"/>
          </p:nvPr>
        </p:nvSpPr>
        <p:spPr/>
        <p:txBody>
          <a:bodyPr/>
          <a:lstStyle/>
          <a:p>
            <a:pPr marL="114300" indent="0">
              <a:buNone/>
            </a:pPr>
            <a:r>
              <a:rPr lang="en-US" dirty="0" smtClean="0"/>
              <a:t> 4.2.5.3.2  - “ ….</a:t>
            </a:r>
            <a:r>
              <a:rPr lang="en-US" dirty="0"/>
              <a:t> </a:t>
            </a:r>
            <a:r>
              <a:rPr lang="en-US" dirty="0" smtClean="0"/>
              <a:t> </a:t>
            </a:r>
            <a:r>
              <a:rPr lang="en-US" dirty="0"/>
              <a:t>the </a:t>
            </a:r>
            <a:r>
              <a:rPr lang="en-US" dirty="0" smtClean="0"/>
              <a:t>[storm water management] program </a:t>
            </a:r>
            <a:r>
              <a:rPr lang="en-US" dirty="0"/>
              <a:t>shall include a process to evaluate and encourage a Low Impact Development (LID) approach which encourages the implementation of structural BMPs, where practicable, that infiltrate, </a:t>
            </a:r>
            <a:r>
              <a:rPr lang="en-US" dirty="0" err="1"/>
              <a:t>evapotranspire</a:t>
            </a:r>
            <a:r>
              <a:rPr lang="en-US" dirty="0"/>
              <a:t> or harvest and use storm water from the site to protect water quality. </a:t>
            </a:r>
            <a:r>
              <a:rPr lang="en-US" dirty="0" smtClean="0"/>
              <a:t> Structural </a:t>
            </a:r>
            <a:r>
              <a:rPr lang="en-US" dirty="0"/>
              <a:t>controls may include green infrastructure practices such as rainwater harvesting, rain gardens, permeable pavement, and vegetated swales</a:t>
            </a:r>
            <a:r>
              <a:rPr lang="en-US" dirty="0" smtClean="0"/>
              <a:t>.” </a:t>
            </a:r>
          </a:p>
          <a:p>
            <a:pPr marL="114300" indent="0">
              <a:buNone/>
            </a:pPr>
            <a:r>
              <a:rPr lang="en-US" dirty="0" smtClean="0"/>
              <a:t>As we discussed earlier, SW Drainage Wells fit nicely into the implementation of GI and LID practices.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273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small" dirty="0" smtClean="0"/>
              <a:t>Utah UPDES Small MS4 General Storm Water Permit Reporting Requirements</a:t>
            </a:r>
            <a:endParaRPr lang="en-US" sz="3600" b="1" cap="small" dirty="0"/>
          </a:p>
        </p:txBody>
      </p:sp>
      <p:sp>
        <p:nvSpPr>
          <p:cNvPr id="3" name="Content Placeholder 2"/>
          <p:cNvSpPr>
            <a:spLocks noGrp="1"/>
          </p:cNvSpPr>
          <p:nvPr>
            <p:ph idx="1"/>
          </p:nvPr>
        </p:nvSpPr>
        <p:spPr/>
        <p:txBody>
          <a:bodyPr>
            <a:noAutofit/>
          </a:bodyPr>
          <a:lstStyle/>
          <a:p>
            <a:pPr marL="114300" indent="0">
              <a:buNone/>
            </a:pPr>
            <a:r>
              <a:rPr lang="en-US" sz="2800" dirty="0" smtClean="0"/>
              <a:t>Required to identify the UIC Class V Storm Water Drainage Wells in page 3 of the Small MS4 Annual Report Form</a:t>
            </a:r>
          </a:p>
          <a:p>
            <a:pPr marL="114300" indent="0">
              <a:buNone/>
            </a:pPr>
            <a:endParaRPr lang="en-US" sz="2000" dirty="0"/>
          </a:p>
          <a:p>
            <a:pPr marL="114300" indent="0">
              <a:buNone/>
            </a:pPr>
            <a:r>
              <a:rPr lang="en-US" sz="2800" dirty="0" smtClean="0"/>
              <a:t>This requirement to report UIC Class V Storm Water Drainage Wells may be a recent addition to the requirements of the Small MS4 Annual Report but it merely links the UPDES Storm Water Program to what has been an ongoing requirement of the UIC Program, namely…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4" highlightClick="1"/>
          </p:cNvPr>
          <p:cNvSpPr/>
          <p:nvPr/>
        </p:nvSpPr>
        <p:spPr>
          <a:xfrm>
            <a:off x="3886200" y="2819400"/>
            <a:ext cx="1447800"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extLst>
      <p:ext uri="{BB962C8B-B14F-4D97-AF65-F5344CB8AC3E}">
        <p14:creationId xmlns:p14="http://schemas.microsoft.com/office/powerpoint/2010/main" val="1805741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small" dirty="0" smtClean="0"/>
              <a:t>Utah UIC Inventory Information Forms</a:t>
            </a:r>
            <a:endParaRPr lang="en-US" sz="3600" b="1" cap="small" dirty="0"/>
          </a:p>
        </p:txBody>
      </p:sp>
      <p:sp>
        <p:nvSpPr>
          <p:cNvPr id="3" name="Content Placeholder 2"/>
          <p:cNvSpPr>
            <a:spLocks noGrp="1"/>
          </p:cNvSpPr>
          <p:nvPr>
            <p:ph idx="1"/>
          </p:nvPr>
        </p:nvSpPr>
        <p:spPr/>
        <p:txBody>
          <a:bodyPr/>
          <a:lstStyle/>
          <a:p>
            <a:r>
              <a:rPr lang="en-US" dirty="0" smtClean="0"/>
              <a:t>Owner / operators of UIC storm water drainage wells are required to submit inventory information</a:t>
            </a:r>
          </a:p>
          <a:p>
            <a:pPr marL="114300" indent="0" algn="ctr">
              <a:buNone/>
            </a:pPr>
            <a:r>
              <a:rPr lang="en-US" sz="2200" dirty="0"/>
              <a:t>http://</a:t>
            </a:r>
            <a:r>
              <a:rPr lang="en-US" sz="2200" dirty="0" smtClean="0"/>
              <a:t>www.waterquality.utah.gov/UIC/UICForms/UICForms.htm</a:t>
            </a:r>
          </a:p>
          <a:p>
            <a:pPr>
              <a:spcBef>
                <a:spcPts val="1800"/>
              </a:spcBef>
            </a:pPr>
            <a:r>
              <a:rPr lang="en-US" dirty="0" smtClean="0"/>
              <a:t>First time submittal must be accompanied by $180 inventory review fee</a:t>
            </a:r>
          </a:p>
          <a:p>
            <a:pPr>
              <a:spcBef>
                <a:spcPts val="1800"/>
              </a:spcBef>
            </a:pPr>
            <a:r>
              <a:rPr lang="en-US" dirty="0" smtClean="0"/>
              <a:t>Subsequent submittals are considered amendments to the original so no review fee is required.</a:t>
            </a:r>
          </a:p>
          <a:p>
            <a:pPr>
              <a:spcBef>
                <a:spcPts val="1800"/>
              </a:spcBef>
            </a:pPr>
            <a:r>
              <a:rPr lang="en-US" dirty="0" smtClean="0"/>
              <a:t>DWQ sends authorization-by-rule email after reviewing the inventory and entering info into UIC Geodatabase</a:t>
            </a:r>
          </a:p>
          <a:p>
            <a:pPr marL="114300" indent="0">
              <a:buNone/>
            </a:pPr>
            <a:endParaRPr lang="en-US" sz="2200" dirty="0"/>
          </a:p>
          <a:p>
            <a:pPr marL="114300" indent="0" algn="ctr">
              <a:buNone/>
            </a:pPr>
            <a:endParaRPr lang="en-US" sz="2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4" highlightClick="1"/>
          </p:cNvPr>
          <p:cNvSpPr/>
          <p:nvPr/>
        </p:nvSpPr>
        <p:spPr>
          <a:xfrm>
            <a:off x="6324600" y="2209800"/>
            <a:ext cx="12954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extLst>
      <p:ext uri="{BB962C8B-B14F-4D97-AF65-F5344CB8AC3E}">
        <p14:creationId xmlns:p14="http://schemas.microsoft.com/office/powerpoint/2010/main" val="1212012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small" dirty="0" smtClean="0"/>
              <a:t>Utah UIC Priority Regarding </a:t>
            </a:r>
            <a:br>
              <a:rPr lang="en-US" sz="3600" b="1" cap="small" dirty="0" smtClean="0"/>
            </a:br>
            <a:r>
              <a:rPr lang="en-US" sz="3600" b="1" cap="small" dirty="0" smtClean="0"/>
              <a:t>SW Drainage Wells</a:t>
            </a:r>
            <a:endParaRPr lang="en-US" sz="3600" b="1" cap="small" dirty="0"/>
          </a:p>
        </p:txBody>
      </p:sp>
      <p:sp>
        <p:nvSpPr>
          <p:cNvPr id="3" name="Content Placeholder 2"/>
          <p:cNvSpPr>
            <a:spLocks noGrp="1"/>
          </p:cNvSpPr>
          <p:nvPr>
            <p:ph idx="1"/>
          </p:nvPr>
        </p:nvSpPr>
        <p:spPr/>
        <p:txBody>
          <a:bodyPr/>
          <a:lstStyle/>
          <a:p>
            <a:pPr marL="114300" indent="0">
              <a:buNone/>
            </a:pPr>
            <a:endParaRPr lang="en-US" sz="2200" dirty="0"/>
          </a:p>
          <a:p>
            <a:pPr marL="114300" indent="0" algn="ctr">
              <a:buNone/>
            </a:pPr>
            <a:endParaRPr lang="en-US" sz="2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2057400"/>
            <a:ext cx="7266968" cy="3416320"/>
          </a:xfrm>
          <a:prstGeom prst="rect">
            <a:avLst/>
          </a:prstGeom>
          <a:noFill/>
        </p:spPr>
        <p:txBody>
          <a:bodyPr wrap="square" rtlCol="0">
            <a:spAutoFit/>
          </a:bodyPr>
          <a:lstStyle/>
          <a:p>
            <a:r>
              <a:rPr lang="en-US" sz="3600" dirty="0" smtClean="0"/>
              <a:t>It is not a priority of the Utah UIC Program to require the submittal of UIC Inventory Information Forms for Storm Water Drainage Wells on private, single family, residential property.</a:t>
            </a:r>
            <a:endParaRPr lang="en-US" sz="3600" dirty="0"/>
          </a:p>
        </p:txBody>
      </p:sp>
    </p:spTree>
    <p:extLst>
      <p:ext uri="{BB962C8B-B14F-4D97-AF65-F5344CB8AC3E}">
        <p14:creationId xmlns:p14="http://schemas.microsoft.com/office/powerpoint/2010/main" val="17275695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cap="small" dirty="0" smtClean="0"/>
              <a:t>UIC Class V Storm Water Drainage Wells:</a:t>
            </a:r>
            <a:br>
              <a:rPr lang="en-US" sz="3600" b="1" cap="small" dirty="0" smtClean="0"/>
            </a:br>
            <a:r>
              <a:rPr lang="en-US" sz="3600" b="1" cap="small" dirty="0" smtClean="0"/>
              <a:t>The Take Away</a:t>
            </a:r>
            <a:endParaRPr lang="en-US" sz="3600" b="1" cap="small" dirty="0"/>
          </a:p>
        </p:txBody>
      </p:sp>
      <p:sp>
        <p:nvSpPr>
          <p:cNvPr id="3" name="Content Placeholder 2"/>
          <p:cNvSpPr>
            <a:spLocks noGrp="1"/>
          </p:cNvSpPr>
          <p:nvPr>
            <p:ph idx="1"/>
          </p:nvPr>
        </p:nvSpPr>
        <p:spPr/>
        <p:txBody>
          <a:bodyPr/>
          <a:lstStyle/>
          <a:p>
            <a:r>
              <a:rPr lang="en-US" sz="2800" dirty="0" smtClean="0"/>
              <a:t>Don’t avoid using SW Drainage Wells</a:t>
            </a:r>
          </a:p>
          <a:p>
            <a:pPr>
              <a:spcBef>
                <a:spcPts val="1800"/>
              </a:spcBef>
            </a:pPr>
            <a:r>
              <a:rPr lang="en-US" sz="2800" dirty="0" smtClean="0"/>
              <a:t>EPA and the State UIC Program support their use as another </a:t>
            </a:r>
            <a:r>
              <a:rPr lang="en-US" sz="2800" dirty="0"/>
              <a:t>tool in your GI / LID </a:t>
            </a:r>
            <a:r>
              <a:rPr lang="en-US" sz="2800" dirty="0" smtClean="0"/>
              <a:t>toolbox</a:t>
            </a:r>
          </a:p>
          <a:p>
            <a:pPr>
              <a:spcBef>
                <a:spcPts val="1800"/>
              </a:spcBef>
            </a:pPr>
            <a:r>
              <a:rPr lang="en-US" sz="2800" dirty="0"/>
              <a:t>Protective BMPs used to discharge to surface water are also relevant in protecting ground water</a:t>
            </a:r>
            <a:endParaRPr lang="en-US" sz="2800" dirty="0" smtClean="0"/>
          </a:p>
          <a:p>
            <a:pPr>
              <a:spcBef>
                <a:spcPts val="1800"/>
              </a:spcBef>
            </a:pPr>
            <a:r>
              <a:rPr lang="en-US" sz="2800" dirty="0" smtClean="0"/>
              <a:t>Review your SW design for any UIC Class V SW drainage wells, if you need assistance in making this determination – call us!</a:t>
            </a:r>
            <a:endParaRPr lang="en-US" sz="2800" dirty="0"/>
          </a:p>
          <a:p>
            <a:endParaRPr lang="en-US" sz="2800" dirty="0" smtClean="0"/>
          </a:p>
          <a:p>
            <a:endParaRPr lang="en-US" sz="280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065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3" name="Action Button: Back or Previous 2">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381000"/>
            <a:ext cx="7571769" cy="5847755"/>
          </a:xfrm>
          <a:prstGeom prst="rect">
            <a:avLst/>
          </a:prstGeom>
          <a:noFill/>
        </p:spPr>
        <p:txBody>
          <a:bodyPr wrap="square" rtlCol="0">
            <a:spAutoFit/>
          </a:bodyPr>
          <a:lstStyle/>
          <a:p>
            <a:pPr algn="ctr"/>
            <a:r>
              <a:rPr lang="en-US" sz="2800" dirty="0" smtClean="0"/>
              <a:t>??</a:t>
            </a:r>
          </a:p>
          <a:p>
            <a:pPr algn="ctr"/>
            <a:r>
              <a:rPr lang="en-US" sz="2800" dirty="0" smtClean="0"/>
              <a:t>Questions</a:t>
            </a:r>
          </a:p>
          <a:p>
            <a:pPr algn="ctr"/>
            <a:r>
              <a:rPr lang="en-US" sz="2800" dirty="0" smtClean="0"/>
              <a:t>??</a:t>
            </a:r>
          </a:p>
          <a:p>
            <a:pPr algn="ctr"/>
            <a:endParaRPr lang="en-US" sz="2800" dirty="0"/>
          </a:p>
          <a:p>
            <a:pPr algn="ctr"/>
            <a:r>
              <a:rPr lang="en-US" sz="2800" dirty="0" smtClean="0"/>
              <a:t>Contact</a:t>
            </a:r>
          </a:p>
          <a:p>
            <a:pPr algn="ctr"/>
            <a:endParaRPr lang="en-US" sz="2800" dirty="0" smtClean="0"/>
          </a:p>
          <a:p>
            <a:pPr algn="ctr"/>
            <a:r>
              <a:rPr lang="en-US" sz="2800" dirty="0" smtClean="0"/>
              <a:t>Brianna </a:t>
            </a:r>
            <a:r>
              <a:rPr lang="en-US" sz="2800" dirty="0" err="1" smtClean="0"/>
              <a:t>Ariotti</a:t>
            </a:r>
            <a:endParaRPr lang="en-US" sz="2800" dirty="0" smtClean="0"/>
          </a:p>
          <a:p>
            <a:pPr algn="ctr"/>
            <a:r>
              <a:rPr lang="en-US" sz="2800" dirty="0" smtClean="0"/>
              <a:t>bariotti@utah.gov</a:t>
            </a:r>
          </a:p>
          <a:p>
            <a:pPr algn="ctr"/>
            <a:r>
              <a:rPr lang="en-US" sz="2800" dirty="0" smtClean="0"/>
              <a:t>801.536.4351</a:t>
            </a:r>
          </a:p>
          <a:p>
            <a:pPr algn="ctr">
              <a:spcBef>
                <a:spcPts val="600"/>
              </a:spcBef>
              <a:spcAft>
                <a:spcPts val="600"/>
              </a:spcAft>
            </a:pPr>
            <a:r>
              <a:rPr lang="en-US" sz="2800" dirty="0" smtClean="0"/>
              <a:t>or</a:t>
            </a:r>
          </a:p>
          <a:p>
            <a:pPr algn="ctr"/>
            <a:r>
              <a:rPr lang="en-US" sz="2800" dirty="0" smtClean="0"/>
              <a:t>Candace Cady</a:t>
            </a:r>
          </a:p>
          <a:p>
            <a:pPr algn="ctr"/>
            <a:r>
              <a:rPr lang="en-US" sz="2800" dirty="0" smtClean="0"/>
              <a:t>ccady@utah.gov</a:t>
            </a:r>
          </a:p>
          <a:p>
            <a:pPr algn="ctr"/>
            <a:r>
              <a:rPr lang="en-US" sz="2800" dirty="0" smtClean="0"/>
              <a:t>801.536.4352</a:t>
            </a:r>
            <a:endParaRPr lang="en-US" sz="2800" dirty="0"/>
          </a:p>
        </p:txBody>
      </p:sp>
    </p:spTree>
    <p:extLst>
      <p:ext uri="{BB962C8B-B14F-4D97-AF65-F5344CB8AC3E}">
        <p14:creationId xmlns:p14="http://schemas.microsoft.com/office/powerpoint/2010/main" val="80697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Underground Sources of Drinking Water</a:t>
            </a:r>
            <a:r>
              <a:rPr lang="en-US" cap="small" dirty="0" smtClean="0"/>
              <a:t/>
            </a:r>
            <a:br>
              <a:rPr lang="en-US" cap="small" dirty="0" smtClean="0"/>
            </a:br>
            <a:r>
              <a:rPr lang="en-US" sz="2400" dirty="0" smtClean="0"/>
              <a:t>R317-7-2 </a:t>
            </a:r>
            <a:r>
              <a:rPr lang="en-US" sz="2400" cap="none" dirty="0"/>
              <a:t>and</a:t>
            </a:r>
            <a:r>
              <a:rPr lang="en-US" sz="2400" dirty="0"/>
              <a:t> 40 CFR </a:t>
            </a:r>
            <a:r>
              <a:rPr lang="en-US" sz="2400" dirty="0" smtClean="0"/>
              <a:t>144.3</a:t>
            </a:r>
            <a:endParaRPr lang="en-US" sz="2400" cap="small" dirty="0"/>
          </a:p>
        </p:txBody>
      </p:sp>
      <p:sp>
        <p:nvSpPr>
          <p:cNvPr id="3" name="Content Placeholder 2"/>
          <p:cNvSpPr>
            <a:spLocks noGrp="1"/>
          </p:cNvSpPr>
          <p:nvPr>
            <p:ph idx="1"/>
          </p:nvPr>
        </p:nvSpPr>
        <p:spPr/>
        <p:txBody>
          <a:bodyPr>
            <a:noAutofit/>
          </a:bodyPr>
          <a:lstStyle/>
          <a:p>
            <a:pPr marL="114300" indent="0">
              <a:buNone/>
            </a:pPr>
            <a:r>
              <a:rPr lang="en-US" dirty="0" smtClean="0"/>
              <a:t>An Underground Source </a:t>
            </a:r>
            <a:r>
              <a:rPr lang="en-US" dirty="0"/>
              <a:t>of Drinking Water (USDW</a:t>
            </a:r>
            <a:r>
              <a:rPr lang="en-US" dirty="0" smtClean="0"/>
              <a:t>) </a:t>
            </a:r>
            <a:r>
              <a:rPr lang="en-US" dirty="0"/>
              <a:t>means an aquifer or </a:t>
            </a:r>
            <a:r>
              <a:rPr lang="en-US" dirty="0" smtClean="0"/>
              <a:t>a portion thereof which</a:t>
            </a:r>
            <a:r>
              <a:rPr lang="en-US" dirty="0"/>
              <a:t>:</a:t>
            </a:r>
          </a:p>
          <a:p>
            <a:pPr marL="571500" indent="-457200">
              <a:buClr>
                <a:schemeClr val="tx2"/>
              </a:buClr>
              <a:buFont typeface="+mj-lt"/>
              <a:buAutoNum type="alphaUcPeriod"/>
            </a:pPr>
            <a:r>
              <a:rPr lang="en-US" dirty="0" smtClean="0"/>
              <a:t>Supplies </a:t>
            </a:r>
            <a:r>
              <a:rPr lang="en-US" dirty="0"/>
              <a:t>any public water </a:t>
            </a:r>
            <a:r>
              <a:rPr lang="en-US" dirty="0" smtClean="0"/>
              <a:t>system (PWS), </a:t>
            </a:r>
            <a:r>
              <a:rPr lang="en-US" dirty="0">
                <a:solidFill>
                  <a:srgbClr val="FF0000"/>
                </a:solidFill>
              </a:rPr>
              <a:t>or</a:t>
            </a:r>
            <a:r>
              <a:rPr lang="en-US" dirty="0"/>
              <a:t> which contains a sufficient quantity </a:t>
            </a:r>
            <a:r>
              <a:rPr lang="en-US" dirty="0" smtClean="0"/>
              <a:t>[</a:t>
            </a:r>
            <a:r>
              <a:rPr lang="en-US" sz="2000" dirty="0" smtClean="0"/>
              <a:t>refer to transient, non-community water system for determining lower limit of ‘sufficient quantity’</a:t>
            </a:r>
            <a:r>
              <a:rPr lang="en-US" dirty="0" smtClean="0"/>
              <a:t>]of </a:t>
            </a:r>
            <a:r>
              <a:rPr lang="en-US" dirty="0"/>
              <a:t>ground water to supply a </a:t>
            </a:r>
            <a:r>
              <a:rPr lang="en-US" dirty="0" smtClean="0"/>
              <a:t>PWS; </a:t>
            </a:r>
            <a:r>
              <a:rPr lang="en-US" dirty="0">
                <a:solidFill>
                  <a:srgbClr val="FF0000"/>
                </a:solidFill>
              </a:rPr>
              <a:t>and</a:t>
            </a:r>
          </a:p>
          <a:p>
            <a:pPr marL="915988" lvl="1" indent="-230188">
              <a:buClr>
                <a:schemeClr val="tx2"/>
              </a:buClr>
              <a:buFont typeface="+mj-lt"/>
              <a:buAutoNum type="arabicPeriod"/>
            </a:pPr>
            <a:r>
              <a:rPr lang="en-US" dirty="0" smtClean="0"/>
              <a:t>currently </a:t>
            </a:r>
            <a:r>
              <a:rPr lang="en-US" dirty="0"/>
              <a:t>supplies drinking water for human </a:t>
            </a:r>
            <a:r>
              <a:rPr lang="en-US" dirty="0" smtClean="0"/>
              <a:t>consumption [</a:t>
            </a:r>
            <a:r>
              <a:rPr lang="en-US" sz="1800" dirty="0" smtClean="0"/>
              <a:t>to include </a:t>
            </a:r>
            <a:r>
              <a:rPr lang="en-US" sz="1800" dirty="0"/>
              <a:t>drinking, bathing, showering, cooking, dishwashing, and maintaining oral </a:t>
            </a:r>
            <a:r>
              <a:rPr lang="en-US" sz="1800" dirty="0" smtClean="0"/>
              <a:t>hygiene</a:t>
            </a:r>
            <a:r>
              <a:rPr lang="en-US" dirty="0"/>
              <a:t>]</a:t>
            </a:r>
            <a:r>
              <a:rPr lang="en-US" dirty="0" smtClean="0"/>
              <a:t>; </a:t>
            </a:r>
            <a:r>
              <a:rPr lang="en-US" dirty="0">
                <a:solidFill>
                  <a:srgbClr val="FF0000"/>
                </a:solidFill>
              </a:rPr>
              <a:t>or</a:t>
            </a:r>
          </a:p>
          <a:p>
            <a:pPr marL="915988" lvl="1" indent="-230188">
              <a:buClr>
                <a:schemeClr val="tx2"/>
              </a:buClr>
              <a:buFont typeface="+mj-lt"/>
              <a:buAutoNum type="arabicPeriod"/>
            </a:pPr>
            <a:r>
              <a:rPr lang="en-US" dirty="0" smtClean="0"/>
              <a:t>contains </a:t>
            </a:r>
            <a:r>
              <a:rPr lang="en-US" dirty="0"/>
              <a:t>fewer than 10,000 mg/l total dissolved solids (TDS); </a:t>
            </a:r>
            <a:r>
              <a:rPr lang="en-US" dirty="0">
                <a:solidFill>
                  <a:srgbClr val="FF0000"/>
                </a:solidFill>
              </a:rPr>
              <a:t>and</a:t>
            </a:r>
          </a:p>
          <a:p>
            <a:pPr marL="571500" indent="-457200">
              <a:buClr>
                <a:schemeClr val="tx2"/>
              </a:buClr>
              <a:buFont typeface="+mj-lt"/>
              <a:buAutoNum type="alphaUcPeriod"/>
            </a:pPr>
            <a:r>
              <a:rPr lang="en-US" dirty="0" smtClean="0"/>
              <a:t>is </a:t>
            </a:r>
            <a:r>
              <a:rPr lang="en-US" dirty="0"/>
              <a:t>not an exempted </a:t>
            </a:r>
            <a:r>
              <a:rPr lang="en-US" dirty="0" smtClean="0"/>
              <a:t>aquifer. (40CFR 146.4)</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50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Classification of Injection Wells</a:t>
            </a:r>
            <a:endParaRPr lang="en-US" sz="3600" cap="small" dirty="0"/>
          </a:p>
        </p:txBody>
      </p:sp>
      <p:sp>
        <p:nvSpPr>
          <p:cNvPr id="3" name="Content Placeholder 2"/>
          <p:cNvSpPr>
            <a:spLocks noGrp="1"/>
          </p:cNvSpPr>
          <p:nvPr>
            <p:ph idx="1"/>
          </p:nvPr>
        </p:nvSpPr>
        <p:spPr/>
        <p:txBody>
          <a:bodyPr>
            <a:normAutofit/>
          </a:bodyPr>
          <a:lstStyle/>
          <a:p>
            <a:pPr marL="114300" indent="0" algn="ctr">
              <a:buNone/>
            </a:pPr>
            <a:r>
              <a:rPr lang="en-US" sz="6000" dirty="0" smtClean="0"/>
              <a:t> </a:t>
            </a:r>
            <a:endParaRPr lang="en-US" sz="4400" dirty="0" smtClean="0"/>
          </a:p>
          <a:p>
            <a:pPr marL="114300" indent="0" algn="ctr">
              <a:buNone/>
            </a:pPr>
            <a:r>
              <a:rPr lang="en-US" sz="3600" dirty="0" smtClean="0"/>
              <a:t>Injection wells are classified and sub-classified by the type of fluid that is injected; NOT by the type of well construction. </a:t>
            </a:r>
            <a:endParaRPr lang="en-US" sz="3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27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UIC Well Classes and Subclasses</a:t>
            </a:r>
            <a:endParaRPr lang="en-US" sz="3600" cap="small" dirty="0"/>
          </a:p>
        </p:txBody>
      </p:sp>
      <p:sp>
        <p:nvSpPr>
          <p:cNvPr id="3" name="Content Placeholder 2"/>
          <p:cNvSpPr>
            <a:spLocks noGrp="1"/>
          </p:cNvSpPr>
          <p:nvPr>
            <p:ph idx="1"/>
          </p:nvPr>
        </p:nvSpPr>
        <p:spPr/>
        <p:txBody>
          <a:bodyPr>
            <a:noAutofit/>
          </a:bodyPr>
          <a:lstStyle/>
          <a:p>
            <a:pPr marL="0" indent="0" algn="ctr" defTabSz="457200">
              <a:spcBef>
                <a:spcPts val="0"/>
              </a:spcBef>
              <a:spcAft>
                <a:spcPts val="1200"/>
              </a:spcAft>
              <a:buNone/>
            </a:pPr>
            <a:endParaRPr lang="en-US" dirty="0" smtClean="0"/>
          </a:p>
          <a:p>
            <a:pPr marL="0" indent="0" algn="ctr" defTabSz="457200">
              <a:spcBef>
                <a:spcPts val="0"/>
              </a:spcBef>
              <a:spcAft>
                <a:spcPts val="1200"/>
              </a:spcAft>
              <a:buNone/>
            </a:pPr>
            <a:endParaRPr lang="en-US" dirty="0" smtClean="0">
              <a:hlinkClick r:id="rId3"/>
            </a:endParaRPr>
          </a:p>
          <a:p>
            <a:pPr marL="0" indent="0" algn="ctr" defTabSz="457200">
              <a:spcBef>
                <a:spcPts val="0"/>
              </a:spcBef>
              <a:spcAft>
                <a:spcPts val="1200"/>
              </a:spcAft>
              <a:buNone/>
            </a:pPr>
            <a:endParaRPr lang="en-US" sz="3600" dirty="0">
              <a:hlinkClick r:id="rId3"/>
            </a:endParaRPr>
          </a:p>
          <a:p>
            <a:pPr marL="0" indent="0" algn="ctr" defTabSz="457200">
              <a:spcBef>
                <a:spcPts val="0"/>
              </a:spcBef>
              <a:spcAft>
                <a:spcPts val="1200"/>
              </a:spcAft>
              <a:buNone/>
            </a:pPr>
            <a:r>
              <a:rPr lang="en-US" sz="3600" dirty="0" smtClean="0">
                <a:hlinkClick r:id="rId3"/>
              </a:rPr>
              <a:t>UIC Well Classes and Subclasses</a:t>
            </a:r>
            <a:endParaRPr lang="en-US" sz="36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59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The Take Away!</a:t>
            </a:r>
            <a:endParaRPr lang="en-US" sz="3600" cap="small" dirty="0"/>
          </a:p>
        </p:txBody>
      </p:sp>
      <p:sp>
        <p:nvSpPr>
          <p:cNvPr id="3" name="Content Placeholder 2"/>
          <p:cNvSpPr>
            <a:spLocks noGrp="1"/>
          </p:cNvSpPr>
          <p:nvPr>
            <p:ph idx="1"/>
          </p:nvPr>
        </p:nvSpPr>
        <p:spPr/>
        <p:txBody>
          <a:bodyPr>
            <a:normAutofit/>
          </a:bodyPr>
          <a:lstStyle/>
          <a:p>
            <a:pPr marL="114300" indent="0" algn="ctr" defTabSz="457200">
              <a:spcBef>
                <a:spcPts val="0"/>
              </a:spcBef>
              <a:spcAft>
                <a:spcPts val="1200"/>
              </a:spcAft>
              <a:buNone/>
              <a:tabLst>
                <a:tab pos="1371600" algn="l"/>
              </a:tabLst>
            </a:pPr>
            <a:endParaRPr lang="en-US" dirty="0" smtClean="0"/>
          </a:p>
          <a:p>
            <a:pPr marL="114300" indent="0" algn="ctr" defTabSz="457200">
              <a:spcBef>
                <a:spcPts val="0"/>
              </a:spcBef>
              <a:spcAft>
                <a:spcPts val="1200"/>
              </a:spcAft>
              <a:buNone/>
              <a:tabLst>
                <a:tab pos="1371600" algn="l"/>
              </a:tabLst>
            </a:pPr>
            <a:endParaRPr lang="en-US" dirty="0"/>
          </a:p>
          <a:p>
            <a:pPr marL="114300" indent="0" algn="ctr" defTabSz="457200">
              <a:spcBef>
                <a:spcPts val="0"/>
              </a:spcBef>
              <a:spcAft>
                <a:spcPts val="1200"/>
              </a:spcAft>
              <a:buNone/>
              <a:tabLst>
                <a:tab pos="1371600" algn="l"/>
              </a:tabLst>
            </a:pPr>
            <a:endParaRPr lang="en-US" sz="3200" dirty="0" smtClean="0"/>
          </a:p>
          <a:p>
            <a:pPr marL="114300" indent="0" algn="ctr" defTabSz="457200">
              <a:spcBef>
                <a:spcPts val="0"/>
              </a:spcBef>
              <a:spcAft>
                <a:spcPts val="1200"/>
              </a:spcAft>
              <a:buNone/>
              <a:tabLst>
                <a:tab pos="1371600" algn="l"/>
              </a:tabLst>
            </a:pPr>
            <a:r>
              <a:rPr lang="en-US" sz="3200" dirty="0" smtClean="0"/>
              <a:t>The UIC Program covers A LOT of territory!!</a:t>
            </a:r>
            <a:endParaRPr lang="en-US" sz="3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671" t="9739" r="7307" b="21869"/>
          <a:stretch/>
        </p:blipFill>
        <p:spPr>
          <a:xfrm>
            <a:off x="7467597" y="6117906"/>
            <a:ext cx="1579945" cy="640080"/>
          </a:xfrm>
          <a:prstGeom prst="rect">
            <a:avLst/>
          </a:prstGeom>
        </p:spPr>
      </p:pic>
      <p:sp>
        <p:nvSpPr>
          <p:cNvPr id="5" name="Action Button: Back or Previous 4">
            <a:hlinkClick r:id="" action="ppaction://hlinkshowjump?jump=previousslide" highlightClick="1"/>
          </p:cNvPr>
          <p:cNvSpPr>
            <a:spLocks noChangeAspect="1"/>
          </p:cNvSpPr>
          <p:nvPr/>
        </p:nvSpPr>
        <p:spPr>
          <a:xfrm>
            <a:off x="104788" y="6293639"/>
            <a:ext cx="457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a:spLocks noChangeAspect="1"/>
          </p:cNvSpPr>
          <p:nvPr/>
        </p:nvSpPr>
        <p:spPr>
          <a:xfrm>
            <a:off x="762000" y="6293639"/>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60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0</TotalTime>
  <Words>3985</Words>
  <Application>Microsoft Office PowerPoint</Application>
  <PresentationFormat>On-screen Show (4:3)</PresentationFormat>
  <Paragraphs>510</Paragraphs>
  <Slides>55</Slides>
  <Notes>55</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Candara</vt:lpstr>
      <vt:lpstr>Calibri</vt:lpstr>
      <vt:lpstr>Wingdings</vt:lpstr>
      <vt:lpstr>Apothecary</vt:lpstr>
      <vt:lpstr>Storm water Management Systems</vt:lpstr>
      <vt:lpstr>Outline</vt:lpstr>
      <vt:lpstr>the Underground Injection Control Program</vt:lpstr>
      <vt:lpstr>Flyby of the Underground Injection Control (UIC) Program</vt:lpstr>
      <vt:lpstr>UIC Non-Endangerment Standard R317-7-5.3 and 40 CFR 144.12(a)</vt:lpstr>
      <vt:lpstr>Underground Sources of Drinking Water R317-7-2 and 40 CFR 144.3</vt:lpstr>
      <vt:lpstr>Classification of Injection Wells</vt:lpstr>
      <vt:lpstr>UIC Well Classes and Subclasses</vt:lpstr>
      <vt:lpstr>The Take Away!</vt:lpstr>
      <vt:lpstr>What is Underground Injection?</vt:lpstr>
      <vt:lpstr>PowerPoint Presentation</vt:lpstr>
      <vt:lpstr>UIC Well Gotcha!</vt:lpstr>
      <vt:lpstr>What is a UIC Well? R317-7-2 and 40 CFR 144.3</vt:lpstr>
      <vt:lpstr>Bored, Drilled or Driven Shaft (deeper than largest surface dimension)</vt:lpstr>
      <vt:lpstr>Dug Hole (deeper than largest surface dimension)</vt:lpstr>
      <vt:lpstr>Improved Sinkhole</vt:lpstr>
      <vt:lpstr>What Makes a Sinkhole an ‘Improved Sinkhole’?</vt:lpstr>
      <vt:lpstr>Subsurface Fluid Distribution System</vt:lpstr>
      <vt:lpstr>Infiltration Gallery</vt:lpstr>
      <vt:lpstr>injection wells for Storm Water Management</vt:lpstr>
      <vt:lpstr>PowerPoint Presentation</vt:lpstr>
      <vt:lpstr>EPA, Green Infrastructure, and LID</vt:lpstr>
      <vt:lpstr>EPA, Green Infrastructure, and LID</vt:lpstr>
      <vt:lpstr>Green Infrastructure Collaborative</vt:lpstr>
      <vt:lpstr>Green Infrastructure Design &amp; Implementation Resources</vt:lpstr>
      <vt:lpstr>What is a UIC Class V Storm Water Drainage Well?</vt:lpstr>
      <vt:lpstr>EPA’s Class V Storm Water Fact Sheet</vt:lpstr>
      <vt:lpstr>EPA’s  June 13, 2008 Memo Clarifying Which SW Infiltration Practices or Technologies MAY be  Class V UIC</vt:lpstr>
      <vt:lpstr>Dry Wells</vt:lpstr>
      <vt:lpstr>Catchment Basin</vt:lpstr>
      <vt:lpstr>PowerPoint Presentation</vt:lpstr>
      <vt:lpstr>PowerPoint Presentation</vt:lpstr>
      <vt:lpstr>StormTech</vt:lpstr>
      <vt:lpstr>StormTech</vt:lpstr>
      <vt:lpstr>Triton</vt:lpstr>
      <vt:lpstr>Triton</vt:lpstr>
      <vt:lpstr>Brentwood  StormTank</vt:lpstr>
      <vt:lpstr>Brentwood  StormTank</vt:lpstr>
      <vt:lpstr>Brentwood  StormTank</vt:lpstr>
      <vt:lpstr>Contech Corrugated  Metal Pipe (CMP)</vt:lpstr>
      <vt:lpstr>Contech Corregated  Metal Pipe (CMP)</vt:lpstr>
      <vt:lpstr>PowerPoint Presentation</vt:lpstr>
      <vt:lpstr>Perforated Pipe Drains:  Water Into Drain / Water Out of Drain</vt:lpstr>
      <vt:lpstr>Bioretention Areas</vt:lpstr>
      <vt:lpstr>Bioswale with Underdrain</vt:lpstr>
      <vt:lpstr>Permeable Pavement with Underdrain</vt:lpstr>
      <vt:lpstr>Planter Box with Underdrain</vt:lpstr>
      <vt:lpstr>How does DWQ Address Storm Water Drainage Wells?</vt:lpstr>
      <vt:lpstr>Utah General Permit for Discharges  from Small MS4s</vt:lpstr>
      <vt:lpstr>Utah General Permit for Discharges  from Small MS4s</vt:lpstr>
      <vt:lpstr>Utah UPDES Small MS4 General Storm Water Permit Reporting Requirements</vt:lpstr>
      <vt:lpstr>Utah UIC Inventory Information Forms</vt:lpstr>
      <vt:lpstr>Utah UIC Priority Regarding  SW Drainage Wells</vt:lpstr>
      <vt:lpstr>UIC Class V Storm Water Drainage Wells: The Take Away</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246</cp:revision>
  <cp:lastPrinted>2015-02-10T18:58:45Z</cp:lastPrinted>
  <dcterms:created xsi:type="dcterms:W3CDTF">2015-01-21T21:00:30Z</dcterms:created>
  <dcterms:modified xsi:type="dcterms:W3CDTF">2015-10-28T20:30:04Z</dcterms:modified>
</cp:coreProperties>
</file>